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6" r:id="rId5"/>
    <p:sldMasterId id="2147483712" r:id="rId6"/>
    <p:sldMasterId id="2147483726" r:id="rId7"/>
  </p:sldMasterIdLst>
  <p:notesMasterIdLst>
    <p:notesMasterId r:id="rId19"/>
  </p:notesMasterIdLst>
  <p:sldIdLst>
    <p:sldId id="417" r:id="rId8"/>
    <p:sldId id="403" r:id="rId9"/>
    <p:sldId id="391" r:id="rId10"/>
    <p:sldId id="455" r:id="rId11"/>
    <p:sldId id="446" r:id="rId12"/>
    <p:sldId id="430" r:id="rId13"/>
    <p:sldId id="452" r:id="rId14"/>
    <p:sldId id="406" r:id="rId15"/>
    <p:sldId id="454" r:id="rId16"/>
    <p:sldId id="433" r:id="rId17"/>
    <p:sldId id="350" r:id="rId18"/>
  </p:sldIdLst>
  <p:sldSz cx="12192000" cy="6858000"/>
  <p:notesSz cx="6742113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bañes Del Agua, Elisa Maria" initials="IDAEM" lastIdx="2" clrIdx="0">
    <p:extLst>
      <p:ext uri="{19B8F6BF-5375-455C-9EA6-DF929625EA0E}">
        <p15:presenceInfo xmlns:p15="http://schemas.microsoft.com/office/powerpoint/2012/main" userId="S-1-5-21-1041041853-1674589916-1039276024-275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99"/>
    <a:srgbClr val="C0504D"/>
    <a:srgbClr val="CC5755"/>
    <a:srgbClr val="5AA0B1"/>
    <a:srgbClr val="E1B71F"/>
    <a:srgbClr val="0321B5"/>
    <a:srgbClr val="0206BE"/>
    <a:srgbClr val="65A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9878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9FC319-ADFF-4CCA-8481-4DD0BDC08B02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BD5DED0-CD8B-4FA3-9C2C-92883C25DB21}">
      <dgm:prSet phldrT="[Texto]" custT="1"/>
      <dgm:spPr/>
      <dgm:t>
        <a:bodyPr/>
        <a:lstStyle/>
        <a:p>
          <a:r>
            <a:rPr lang="es-ES" sz="1800" dirty="0"/>
            <a:t>Territorial</a:t>
          </a:r>
        </a:p>
      </dgm:t>
    </dgm:pt>
    <dgm:pt modelId="{AA5E4AE5-D06B-4B44-BBEE-A4908F208C5C}" type="parTrans" cxnId="{8D5A76C5-B56C-45FF-98BE-16680A87271D}">
      <dgm:prSet/>
      <dgm:spPr/>
      <dgm:t>
        <a:bodyPr/>
        <a:lstStyle/>
        <a:p>
          <a:endParaRPr lang="es-ES"/>
        </a:p>
      </dgm:t>
    </dgm:pt>
    <dgm:pt modelId="{2D19D60C-61DC-4068-A69F-443A4B35AB92}" type="sibTrans" cxnId="{8D5A76C5-B56C-45FF-98BE-16680A87271D}">
      <dgm:prSet/>
      <dgm:spPr/>
      <dgm:t>
        <a:bodyPr/>
        <a:lstStyle/>
        <a:p>
          <a:endParaRPr lang="es-ES"/>
        </a:p>
      </dgm:t>
    </dgm:pt>
    <dgm:pt modelId="{815C2710-14FB-485A-880F-5E9E3858FC22}">
      <dgm:prSet phldrT="[Texto]" custT="1"/>
      <dgm:spPr/>
      <dgm:t>
        <a:bodyPr/>
        <a:lstStyle/>
        <a:p>
          <a:r>
            <a:rPr lang="es-ES" sz="1600" b="1" u="sng">
              <a:latin typeface="Calibri" panose="020F0502020204030204" pitchFamily="34" charset="0"/>
            </a:rPr>
            <a:t>Todo el territorio nacional</a:t>
          </a:r>
          <a:endParaRPr lang="es-ES" sz="1600" b="1" dirty="0"/>
        </a:p>
      </dgm:t>
    </dgm:pt>
    <dgm:pt modelId="{7BDCBE46-E307-4BF8-A334-05FF773444A5}" type="parTrans" cxnId="{E77877F0-D43B-4A76-B824-53588E1A5CD2}">
      <dgm:prSet/>
      <dgm:spPr/>
      <dgm:t>
        <a:bodyPr/>
        <a:lstStyle/>
        <a:p>
          <a:endParaRPr lang="es-ES"/>
        </a:p>
      </dgm:t>
    </dgm:pt>
    <dgm:pt modelId="{0C8387FB-CAC5-4C0D-A9F4-D7751B3DC33C}" type="sibTrans" cxnId="{E77877F0-D43B-4A76-B824-53588E1A5CD2}">
      <dgm:prSet/>
      <dgm:spPr/>
      <dgm:t>
        <a:bodyPr/>
        <a:lstStyle/>
        <a:p>
          <a:endParaRPr lang="es-ES"/>
        </a:p>
      </dgm:t>
    </dgm:pt>
    <dgm:pt modelId="{6E1642D0-CDFD-4DA4-9B71-AC712AC60D8A}">
      <dgm:prSet phldrT="[Texto]" custT="1"/>
      <dgm:spPr/>
      <dgm:t>
        <a:bodyPr/>
        <a:lstStyle/>
        <a:p>
          <a:r>
            <a:rPr lang="es-ES" sz="1800" dirty="0"/>
            <a:t>Sectorial</a:t>
          </a:r>
        </a:p>
      </dgm:t>
    </dgm:pt>
    <dgm:pt modelId="{4110EC5A-4465-4D46-9988-854E1F7D429D}" type="parTrans" cxnId="{3AF7098B-DDA0-4E8B-ADB7-487B09D13A26}">
      <dgm:prSet/>
      <dgm:spPr/>
      <dgm:t>
        <a:bodyPr/>
        <a:lstStyle/>
        <a:p>
          <a:endParaRPr lang="es-ES"/>
        </a:p>
      </dgm:t>
    </dgm:pt>
    <dgm:pt modelId="{AB5D7261-75AB-4F4C-AD5D-87FD9C91CD49}" type="sibTrans" cxnId="{3AF7098B-DDA0-4E8B-ADB7-487B09D13A26}">
      <dgm:prSet/>
      <dgm:spPr/>
      <dgm:t>
        <a:bodyPr/>
        <a:lstStyle/>
        <a:p>
          <a:endParaRPr lang="es-ES"/>
        </a:p>
      </dgm:t>
    </dgm:pt>
    <dgm:pt modelId="{B2145826-BB5C-4212-A580-0B963EC64C7F}">
      <dgm:prSet phldrT="[Texto]" custT="1"/>
      <dgm:spPr/>
      <dgm:t>
        <a:bodyPr/>
        <a:lstStyle/>
        <a:p>
          <a:r>
            <a:rPr lang="es-ES" sz="1600" b="1" u="sng">
              <a:latin typeface="Calibri" panose="020F0502020204030204" pitchFamily="34" charset="0"/>
            </a:rPr>
            <a:t>Todos los sectores manufactureros</a:t>
          </a:r>
          <a:endParaRPr lang="es-ES" sz="1600" b="1" dirty="0"/>
        </a:p>
      </dgm:t>
    </dgm:pt>
    <dgm:pt modelId="{22003E21-7FCD-4286-88DD-D93339405E10}" type="parTrans" cxnId="{C79AE503-CF92-4ADF-BF2E-E942692C27D6}">
      <dgm:prSet/>
      <dgm:spPr/>
      <dgm:t>
        <a:bodyPr/>
        <a:lstStyle/>
        <a:p>
          <a:endParaRPr lang="es-ES"/>
        </a:p>
      </dgm:t>
    </dgm:pt>
    <dgm:pt modelId="{6D2D403D-1939-4CCF-91DE-18CC5C0A256A}" type="sibTrans" cxnId="{C79AE503-CF92-4ADF-BF2E-E942692C27D6}">
      <dgm:prSet/>
      <dgm:spPr/>
      <dgm:t>
        <a:bodyPr/>
        <a:lstStyle/>
        <a:p>
          <a:endParaRPr lang="es-ES"/>
        </a:p>
      </dgm:t>
    </dgm:pt>
    <dgm:pt modelId="{3E84E955-ADEB-427B-8822-22AD176F203C}">
      <dgm:prSet phldrT="[Texto]" custT="1"/>
      <dgm:spPr/>
      <dgm:t>
        <a:bodyPr/>
        <a:lstStyle/>
        <a:p>
          <a:r>
            <a:rPr lang="es-ES" sz="1800" dirty="0"/>
            <a:t>Temático</a:t>
          </a:r>
        </a:p>
      </dgm:t>
    </dgm:pt>
    <dgm:pt modelId="{1F97BDC7-E891-47D7-82CA-E734DF9F069D}" type="parTrans" cxnId="{4CAAEBB1-BD92-4E97-BDB1-6A311676F26B}">
      <dgm:prSet/>
      <dgm:spPr/>
      <dgm:t>
        <a:bodyPr/>
        <a:lstStyle/>
        <a:p>
          <a:endParaRPr lang="es-ES"/>
        </a:p>
      </dgm:t>
    </dgm:pt>
    <dgm:pt modelId="{9E98CB94-4B69-4CCD-874E-A702A1737529}" type="sibTrans" cxnId="{4CAAEBB1-BD92-4E97-BDB1-6A311676F26B}">
      <dgm:prSet/>
      <dgm:spPr/>
      <dgm:t>
        <a:bodyPr/>
        <a:lstStyle/>
        <a:p>
          <a:endParaRPr lang="es-ES"/>
        </a:p>
      </dgm:t>
    </dgm:pt>
    <dgm:pt modelId="{B14891DB-F9B6-415F-91C9-D1ACCD906240}">
      <dgm:prSet phldrT="[Texto]" custT="1"/>
      <dgm:spPr/>
      <dgm:t>
        <a:bodyPr/>
        <a:lstStyle/>
        <a:p>
          <a:pPr rtl="0"/>
          <a:r>
            <a:rPr lang="es-ES" sz="1600" b="1" u="sng" noProof="0" dirty="0">
              <a:latin typeface="Calibri" panose="020F0502020204030204" pitchFamily="34" charset="0"/>
            </a:rPr>
            <a:t>Proyectos de </a:t>
          </a:r>
          <a:r>
            <a:rPr lang="es-ES" sz="1600" b="1" u="sng" noProof="0" dirty="0" smtClean="0">
              <a:latin typeface="Calibri" panose="020F0502020204030204" pitchFamily="34" charset="0"/>
            </a:rPr>
            <a:t>inversión</a:t>
          </a:r>
          <a:r>
            <a:rPr lang="es-ES" sz="1600" b="1" u="sng" dirty="0" smtClean="0">
              <a:latin typeface="Calibri" panose="020F0502020204030204" pitchFamily="34" charset="0"/>
            </a:rPr>
            <a:t> </a:t>
          </a:r>
          <a:r>
            <a:rPr lang="es-ES" sz="1600" b="1" u="sng" dirty="0">
              <a:latin typeface="Calibri" panose="020F0502020204030204" pitchFamily="34" charset="0"/>
            </a:rPr>
            <a:t>industrial </a:t>
          </a:r>
          <a:r>
            <a:rPr lang="es-ES" sz="1600" b="1" u="sng" dirty="0" smtClean="0">
              <a:latin typeface="Calibri" panose="020F0502020204030204" pitchFamily="34" charset="0"/>
            </a:rPr>
            <a:t>productiva</a:t>
          </a:r>
          <a:r>
            <a:rPr kumimoji="0" lang="es-ES" sz="1600" b="1" i="0" u="sng" strike="noStrike" cap="none" spc="0" normalizeH="0" baseline="0" noProof="0" dirty="0" smtClean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rPr>
            <a:t>:</a:t>
          </a:r>
          <a:endParaRPr lang="es-ES" sz="1600" b="1" dirty="0"/>
        </a:p>
      </dgm:t>
    </dgm:pt>
    <dgm:pt modelId="{AF85266E-27E6-4433-9BCE-0C1C311342E7}" type="parTrans" cxnId="{48AA0232-384B-43EC-AC6A-95A95C3F0777}">
      <dgm:prSet/>
      <dgm:spPr/>
      <dgm:t>
        <a:bodyPr/>
        <a:lstStyle/>
        <a:p>
          <a:endParaRPr lang="es-ES"/>
        </a:p>
      </dgm:t>
    </dgm:pt>
    <dgm:pt modelId="{67AB7ECF-1698-4E19-8A9B-D8F1275E8529}" type="sibTrans" cxnId="{48AA0232-384B-43EC-AC6A-95A95C3F0777}">
      <dgm:prSet/>
      <dgm:spPr/>
      <dgm:t>
        <a:bodyPr/>
        <a:lstStyle/>
        <a:p>
          <a:endParaRPr lang="es-ES"/>
        </a:p>
      </dgm:t>
    </dgm:pt>
    <dgm:pt modelId="{C1969811-09FC-4FC1-822A-9F96FC242BBF}">
      <dgm:prSet custT="1"/>
      <dgm:spPr/>
      <dgm:t>
        <a:bodyPr/>
        <a:lstStyle/>
        <a:p>
          <a:r>
            <a:rPr lang="es-ES" sz="1600" dirty="0">
              <a:latin typeface="Calibri" panose="020F0502020204030204" pitchFamily="34" charset="0"/>
            </a:rPr>
            <a:t>Concurrencia competitiva para todas las empresas que deseen realizar proyectos en </a:t>
          </a:r>
          <a:r>
            <a:rPr lang="es-ES" sz="1600" b="1" dirty="0">
              <a:latin typeface="Calibri" panose="020F0502020204030204" pitchFamily="34" charset="0"/>
            </a:rPr>
            <a:t>cualquier parte de España</a:t>
          </a:r>
          <a:endParaRPr lang="es-ES" sz="1600" dirty="0"/>
        </a:p>
      </dgm:t>
    </dgm:pt>
    <dgm:pt modelId="{0F1C86D6-B867-49A3-B633-D85AF019480E}" type="parTrans" cxnId="{B204BC22-EFA8-4DBC-9494-11E8D7BEC70C}">
      <dgm:prSet/>
      <dgm:spPr/>
      <dgm:t>
        <a:bodyPr/>
        <a:lstStyle/>
        <a:p>
          <a:endParaRPr lang="es-ES"/>
        </a:p>
      </dgm:t>
    </dgm:pt>
    <dgm:pt modelId="{01BFFC85-CF44-4600-8453-1F866D7A9737}" type="sibTrans" cxnId="{B204BC22-EFA8-4DBC-9494-11E8D7BEC70C}">
      <dgm:prSet/>
      <dgm:spPr/>
      <dgm:t>
        <a:bodyPr/>
        <a:lstStyle/>
        <a:p>
          <a:endParaRPr lang="es-ES"/>
        </a:p>
      </dgm:t>
    </dgm:pt>
    <dgm:pt modelId="{4ED5ACC4-E8F8-4BDB-A873-8A9760BCD0C0}">
      <dgm:prSet custT="1"/>
      <dgm:spPr/>
      <dgm:t>
        <a:bodyPr/>
        <a:lstStyle/>
        <a:p>
          <a:r>
            <a:rPr lang="es-ES" sz="1600" dirty="0">
              <a:latin typeface="Calibri" panose="020F0502020204030204" pitchFamily="34" charset="0"/>
            </a:rPr>
            <a:t>Todos los </a:t>
          </a:r>
          <a:r>
            <a:rPr lang="es-ES" sz="1600" b="1" dirty="0">
              <a:latin typeface="Calibri" panose="020F0502020204030204" pitchFamily="34" charset="0"/>
            </a:rPr>
            <a:t>proyectos</a:t>
          </a:r>
          <a:r>
            <a:rPr lang="es-ES" sz="1600" dirty="0">
              <a:latin typeface="Calibri" panose="020F0502020204030204" pitchFamily="34" charset="0"/>
            </a:rPr>
            <a:t> que realicen actividades dentro de las </a:t>
          </a:r>
          <a:r>
            <a:rPr lang="es-ES" sz="1600" dirty="0" err="1">
              <a:latin typeface="Calibri" panose="020F0502020204030204" pitchFamily="34" charset="0"/>
            </a:rPr>
            <a:t>CNAEs</a:t>
          </a:r>
          <a:r>
            <a:rPr lang="es-ES" sz="1600" dirty="0">
              <a:latin typeface="Calibri" panose="020F0502020204030204" pitchFamily="34" charset="0"/>
            </a:rPr>
            <a:t> 10 a 32 y 38.3.</a:t>
          </a:r>
        </a:p>
      </dgm:t>
    </dgm:pt>
    <dgm:pt modelId="{6D26B335-75FF-437B-A8EE-C91BF92AFE23}" type="parTrans" cxnId="{22D99ECE-E99F-45A7-B20F-E573E6C615C8}">
      <dgm:prSet/>
      <dgm:spPr/>
      <dgm:t>
        <a:bodyPr/>
        <a:lstStyle/>
        <a:p>
          <a:endParaRPr lang="es-ES"/>
        </a:p>
      </dgm:t>
    </dgm:pt>
    <dgm:pt modelId="{A8B3B013-F6DE-4D79-A29A-BE780EBEA53D}" type="sibTrans" cxnId="{22D99ECE-E99F-45A7-B20F-E573E6C615C8}">
      <dgm:prSet/>
      <dgm:spPr/>
      <dgm:t>
        <a:bodyPr/>
        <a:lstStyle/>
        <a:p>
          <a:endParaRPr lang="es-ES"/>
        </a:p>
      </dgm:t>
    </dgm:pt>
    <dgm:pt modelId="{4FEA7277-D5A9-4FC6-B8EC-F6CA33B20E69}">
      <dgm:prSet custT="1"/>
      <dgm:spPr/>
      <dgm:t>
        <a:bodyPr/>
        <a:lstStyle/>
        <a:p>
          <a:r>
            <a:rPr lang="es-ES" sz="1600" dirty="0">
              <a:latin typeface="Calibri" panose="020F0502020204030204" pitchFamily="34" charset="0"/>
            </a:rPr>
            <a:t>Implementación productiva de tecnologías de la "Industria Conectada 4.0."</a:t>
          </a:r>
          <a:endParaRPr kumimoji="0" lang="es-ES" sz="1600" b="0" i="0" u="none" strike="noStrike" cap="none" spc="0" normalizeH="0" baseline="0" noProof="0" dirty="0">
            <a:ln/>
            <a:effectLst/>
            <a:uLnTx/>
            <a:uFillTx/>
            <a:latin typeface="Calibri" panose="020F0502020204030204" pitchFamily="34" charset="0"/>
          </a:endParaRPr>
        </a:p>
      </dgm:t>
    </dgm:pt>
    <dgm:pt modelId="{B0D772E2-129B-43A2-B7D7-457E5CC851DE}" type="parTrans" cxnId="{C0C13AAB-E483-4A1E-8E37-BCE92B4CF0D0}">
      <dgm:prSet/>
      <dgm:spPr/>
      <dgm:t>
        <a:bodyPr/>
        <a:lstStyle/>
        <a:p>
          <a:endParaRPr lang="es-ES"/>
        </a:p>
      </dgm:t>
    </dgm:pt>
    <dgm:pt modelId="{99BDC135-3872-4413-A0F5-973616C1CEF4}" type="sibTrans" cxnId="{C0C13AAB-E483-4A1E-8E37-BCE92B4CF0D0}">
      <dgm:prSet/>
      <dgm:spPr/>
      <dgm:t>
        <a:bodyPr/>
        <a:lstStyle/>
        <a:p>
          <a:endParaRPr lang="es-ES"/>
        </a:p>
      </dgm:t>
    </dgm:pt>
    <dgm:pt modelId="{EB8FD6EC-2227-4441-AE71-DD558707BC08}">
      <dgm:prSet custT="1"/>
      <dgm:spPr/>
      <dgm:t>
        <a:bodyPr/>
        <a:lstStyle/>
        <a:p>
          <a:r>
            <a:rPr lang="es-ES" sz="1800"/>
            <a:t>Por tamaño de empresa</a:t>
          </a:r>
          <a:endParaRPr kumimoji="0" lang="es-ES" sz="1800" b="0" i="0" u="none" strike="noStrike" cap="none" spc="0" normalizeH="0" baseline="0" noProof="0" dirty="0">
            <a:ln/>
            <a:effectLst/>
            <a:uLnTx/>
            <a:uFillTx/>
            <a:latin typeface="Calibri" panose="020F0502020204030204" pitchFamily="34" charset="0"/>
          </a:endParaRPr>
        </a:p>
      </dgm:t>
    </dgm:pt>
    <dgm:pt modelId="{D18B1E5D-F7C8-4472-815D-57D1C9B26AE1}" type="parTrans" cxnId="{5747A680-6E3D-4EC1-949B-3A0312EEC42C}">
      <dgm:prSet/>
      <dgm:spPr/>
      <dgm:t>
        <a:bodyPr/>
        <a:lstStyle/>
        <a:p>
          <a:endParaRPr lang="es-ES"/>
        </a:p>
      </dgm:t>
    </dgm:pt>
    <dgm:pt modelId="{A286B8FE-874F-4CCB-8CA2-EBD8C6C58BC4}" type="sibTrans" cxnId="{5747A680-6E3D-4EC1-949B-3A0312EEC42C}">
      <dgm:prSet/>
      <dgm:spPr/>
      <dgm:t>
        <a:bodyPr/>
        <a:lstStyle/>
        <a:p>
          <a:endParaRPr lang="es-ES"/>
        </a:p>
      </dgm:t>
    </dgm:pt>
    <dgm:pt modelId="{ACAC2222-F123-4412-98D1-800B8621CA26}">
      <dgm:prSet custT="1"/>
      <dgm:spPr/>
      <dgm:t>
        <a:bodyPr/>
        <a:lstStyle/>
        <a:p>
          <a:r>
            <a:rPr kumimoji="0" lang="es-ES" sz="1600" b="0" i="0" u="none" strike="noStrike" cap="none" spc="0" normalizeH="0" baseline="0" noProof="0">
              <a:ln/>
              <a:effectLst/>
              <a:uLnTx/>
              <a:uFillTx/>
              <a:latin typeface="Calibri" panose="020F0502020204030204" pitchFamily="34" charset="0"/>
            </a:rPr>
            <a:t>Todos los tamaños de empresa</a:t>
          </a:r>
          <a:endParaRPr kumimoji="0" lang="es-ES" sz="1600" b="0" i="0" u="none" strike="noStrike" cap="none" spc="0" normalizeH="0" baseline="0" noProof="0" dirty="0">
            <a:ln/>
            <a:effectLst/>
            <a:uLnTx/>
            <a:uFillTx/>
            <a:latin typeface="Calibri" panose="020F0502020204030204" pitchFamily="34" charset="0"/>
          </a:endParaRPr>
        </a:p>
      </dgm:t>
    </dgm:pt>
    <dgm:pt modelId="{82C2E487-56FE-4437-B8E9-FE2632A1BCBB}" type="parTrans" cxnId="{F9559E47-543D-41BB-959A-7D6D94996FF2}">
      <dgm:prSet/>
      <dgm:spPr/>
      <dgm:t>
        <a:bodyPr/>
        <a:lstStyle/>
        <a:p>
          <a:endParaRPr lang="es-ES"/>
        </a:p>
      </dgm:t>
    </dgm:pt>
    <dgm:pt modelId="{9E0C44D8-2049-4AFC-9690-1257BA03C329}" type="sibTrans" cxnId="{F9559E47-543D-41BB-959A-7D6D94996FF2}">
      <dgm:prSet/>
      <dgm:spPr/>
      <dgm:t>
        <a:bodyPr/>
        <a:lstStyle/>
        <a:p>
          <a:endParaRPr lang="es-ES"/>
        </a:p>
      </dgm:t>
    </dgm:pt>
    <dgm:pt modelId="{8F083B7B-8675-4604-85D1-5F6D14794E8B}">
      <dgm:prSet custT="1"/>
      <dgm:spPr/>
      <dgm:t>
        <a:bodyPr/>
        <a:lstStyle/>
        <a:p>
          <a:r>
            <a:rPr lang="es-ES" sz="1600" dirty="0" smtClean="0">
              <a:latin typeface="Calibri" panose="020F0502020204030204" pitchFamily="34" charset="0"/>
            </a:rPr>
            <a:t>Mejoras y/o modificaciones de líneas de producción</a:t>
          </a:r>
          <a:endParaRPr lang="es-ES" sz="1600" dirty="0">
            <a:latin typeface="Calibri" panose="020F0502020204030204" pitchFamily="34" charset="0"/>
          </a:endParaRPr>
        </a:p>
      </dgm:t>
    </dgm:pt>
    <dgm:pt modelId="{9D9B46B7-FF01-494E-82E6-D258D808217C}" type="parTrans" cxnId="{119C42D9-93B9-48EB-88B4-1D971FE22164}">
      <dgm:prSet/>
      <dgm:spPr/>
    </dgm:pt>
    <dgm:pt modelId="{5772F711-A256-4206-B0D9-0A7265357786}" type="sibTrans" cxnId="{119C42D9-93B9-48EB-88B4-1D971FE22164}">
      <dgm:prSet/>
      <dgm:spPr/>
    </dgm:pt>
    <dgm:pt modelId="{E636CFFF-998D-4BC1-9BA9-4471344CB702}">
      <dgm:prSet custT="1"/>
      <dgm:spPr/>
      <dgm:t>
        <a:bodyPr/>
        <a:lstStyle/>
        <a:p>
          <a:r>
            <a:rPr lang="es-ES" sz="1600" dirty="0" smtClean="0">
              <a:latin typeface="Calibri" panose="020F0502020204030204" pitchFamily="34" charset="0"/>
            </a:rPr>
            <a:t>Creación o Traslado de establecimientos Industriales</a:t>
          </a:r>
          <a:endParaRPr lang="es-ES" sz="1600" dirty="0">
            <a:latin typeface="Calibri" panose="020F0502020204030204" pitchFamily="34" charset="0"/>
          </a:endParaRPr>
        </a:p>
      </dgm:t>
    </dgm:pt>
    <dgm:pt modelId="{6DC2B2E8-5C93-4189-B2FA-A6AE58126B72}" type="parTrans" cxnId="{480CC13B-2874-4030-94FD-F393B4E3D8D2}">
      <dgm:prSet/>
      <dgm:spPr/>
    </dgm:pt>
    <dgm:pt modelId="{D2E5E0C8-CCD1-4202-9B5E-93B8727B7410}" type="sibTrans" cxnId="{480CC13B-2874-4030-94FD-F393B4E3D8D2}">
      <dgm:prSet/>
      <dgm:spPr/>
    </dgm:pt>
    <dgm:pt modelId="{D6B15BE7-F682-474E-BC3D-07B7D44EB71F}" type="pres">
      <dgm:prSet presAssocID="{6B9FC319-ADFF-4CCA-8481-4DD0BDC08B0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372F7E9-8EAE-4436-9B53-B7E4E01D9241}" type="pres">
      <dgm:prSet presAssocID="{7BD5DED0-CD8B-4FA3-9C2C-92883C25DB21}" presName="linNode" presStyleCnt="0"/>
      <dgm:spPr/>
    </dgm:pt>
    <dgm:pt modelId="{40AF2EC9-7910-4F5E-90A1-BA36BBBD0E48}" type="pres">
      <dgm:prSet presAssocID="{7BD5DED0-CD8B-4FA3-9C2C-92883C25DB21}" presName="parentShp" presStyleLbl="node1" presStyleIdx="0" presStyleCnt="4" custScaleX="60875" custScaleY="54000" custLinFactNeighborX="-39" custLinFactNeighborY="180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E112F0-E121-428A-984E-CF3D8E34DCA4}" type="pres">
      <dgm:prSet presAssocID="{7BD5DED0-CD8B-4FA3-9C2C-92883C25DB21}" presName="childShp" presStyleLbl="bgAccFollowNode1" presStyleIdx="0" presStyleCnt="4" custScaleX="126169" custScaleY="54000" custLinFactNeighborY="180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19947C-9693-41D8-A785-6C7F030031BC}" type="pres">
      <dgm:prSet presAssocID="{2D19D60C-61DC-4068-A69F-443A4B35AB92}" presName="spacing" presStyleCnt="0"/>
      <dgm:spPr/>
    </dgm:pt>
    <dgm:pt modelId="{B99A7E8B-215C-4207-808C-1B2EEED94334}" type="pres">
      <dgm:prSet presAssocID="{6E1642D0-CDFD-4DA4-9B71-AC712AC60D8A}" presName="linNode" presStyleCnt="0"/>
      <dgm:spPr/>
    </dgm:pt>
    <dgm:pt modelId="{945B3557-B381-471B-A7AE-41DEE12813DE}" type="pres">
      <dgm:prSet presAssocID="{6E1642D0-CDFD-4DA4-9B71-AC712AC60D8A}" presName="parentShp" presStyleLbl="node1" presStyleIdx="1" presStyleCnt="4" custScaleX="60875" custScaleY="45957" custLinFactNeighborX="-39" custLinFactNeighborY="129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A35EDB-82F6-4FD1-815E-27B6C49FC14B}" type="pres">
      <dgm:prSet presAssocID="{6E1642D0-CDFD-4DA4-9B71-AC712AC60D8A}" presName="childShp" presStyleLbl="bgAccFollowNode1" presStyleIdx="1" presStyleCnt="4" custScaleX="126169" custScaleY="50450" custLinFactNeighborY="129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126F66-D3C9-44B6-94BD-A9ED11379E62}" type="pres">
      <dgm:prSet presAssocID="{AB5D7261-75AB-4F4C-AD5D-87FD9C91CD49}" presName="spacing" presStyleCnt="0"/>
      <dgm:spPr/>
    </dgm:pt>
    <dgm:pt modelId="{3C8F6E7A-1ABA-4CDE-A32A-6D0D2AEDB484}" type="pres">
      <dgm:prSet presAssocID="{3E84E955-ADEB-427B-8822-22AD176F203C}" presName="linNode" presStyleCnt="0"/>
      <dgm:spPr/>
    </dgm:pt>
    <dgm:pt modelId="{132D80C9-EBA3-46AE-8287-5C76E0CB2BF7}" type="pres">
      <dgm:prSet presAssocID="{3E84E955-ADEB-427B-8822-22AD176F203C}" presName="parentShp" presStyleLbl="node1" presStyleIdx="2" presStyleCnt="4" custScaleX="60875" custScaleY="52389" custLinFactNeighborX="-506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E2A54F-BE12-4E0D-8880-962A2CB7F9EB}" type="pres">
      <dgm:prSet presAssocID="{3E84E955-ADEB-427B-8822-22AD176F203C}" presName="childShp" presStyleLbl="bgAccFollowNode1" presStyleIdx="2" presStyleCnt="4" custScaleX="126169" custScaleY="644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B85A1D-EB51-4162-8BDA-05F19672537A}" type="pres">
      <dgm:prSet presAssocID="{9E98CB94-4B69-4CCD-874E-A702A1737529}" presName="spacing" presStyleCnt="0"/>
      <dgm:spPr/>
    </dgm:pt>
    <dgm:pt modelId="{447CD76F-3C4F-4BEE-BD21-EE9F9EBB6500}" type="pres">
      <dgm:prSet presAssocID="{EB8FD6EC-2227-4441-AE71-DD558707BC08}" presName="linNode" presStyleCnt="0"/>
      <dgm:spPr/>
    </dgm:pt>
    <dgm:pt modelId="{19BD7628-0657-41F1-8455-C55B9B21A2BF}" type="pres">
      <dgm:prSet presAssocID="{EB8FD6EC-2227-4441-AE71-DD558707BC08}" presName="parentShp" presStyleLbl="node1" presStyleIdx="3" presStyleCnt="4" custScaleX="60875" custScaleY="37289" custLinFactNeighborX="-39" custLinFactNeighborY="-125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CFD727-023B-4B35-938D-2B68EC577B1E}" type="pres">
      <dgm:prSet presAssocID="{EB8FD6EC-2227-4441-AE71-DD558707BC08}" presName="childShp" presStyleLbl="bgAccFollowNode1" presStyleIdx="3" presStyleCnt="4" custScaleX="126169" custScaleY="36920" custLinFactNeighborY="-125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25F5A11-4D2D-4055-A3C9-8E7E1E407BAD}" type="presOf" srcId="{C1969811-09FC-4FC1-822A-9F96FC242BBF}" destId="{18E112F0-E121-428A-984E-CF3D8E34DCA4}" srcOrd="0" destOrd="1" presId="urn:microsoft.com/office/officeart/2005/8/layout/vList6"/>
    <dgm:cxn modelId="{480CC13B-2874-4030-94FD-F393B4E3D8D2}" srcId="{B14891DB-F9B6-415F-91C9-D1ACCD906240}" destId="{E636CFFF-998D-4BC1-9BA9-4471344CB702}" srcOrd="0" destOrd="0" parTransId="{6DC2B2E8-5C93-4189-B2FA-A6AE58126B72}" sibTransId="{D2E5E0C8-CCD1-4202-9B5E-93B8727B7410}"/>
    <dgm:cxn modelId="{4CAAEBB1-BD92-4E97-BDB1-6A311676F26B}" srcId="{6B9FC319-ADFF-4CCA-8481-4DD0BDC08B02}" destId="{3E84E955-ADEB-427B-8822-22AD176F203C}" srcOrd="2" destOrd="0" parTransId="{1F97BDC7-E891-47D7-82CA-E734DF9F069D}" sibTransId="{9E98CB94-4B69-4CCD-874E-A702A1737529}"/>
    <dgm:cxn modelId="{339D8F0E-9A47-4C3D-97C5-5D3499A2421C}" type="presOf" srcId="{4ED5ACC4-E8F8-4BDB-A873-8A9760BCD0C0}" destId="{4DA35EDB-82F6-4FD1-815E-27B6C49FC14B}" srcOrd="0" destOrd="1" presId="urn:microsoft.com/office/officeart/2005/8/layout/vList6"/>
    <dgm:cxn modelId="{B093DA99-901D-4830-A544-49640837C17A}" type="presOf" srcId="{3E84E955-ADEB-427B-8822-22AD176F203C}" destId="{132D80C9-EBA3-46AE-8287-5C76E0CB2BF7}" srcOrd="0" destOrd="0" presId="urn:microsoft.com/office/officeart/2005/8/layout/vList6"/>
    <dgm:cxn modelId="{52DF8E7E-D781-463D-9B25-B86E8344B02E}" type="presOf" srcId="{6B9FC319-ADFF-4CCA-8481-4DD0BDC08B02}" destId="{D6B15BE7-F682-474E-BC3D-07B7D44EB71F}" srcOrd="0" destOrd="0" presId="urn:microsoft.com/office/officeart/2005/8/layout/vList6"/>
    <dgm:cxn modelId="{3AF7098B-DDA0-4E8B-ADB7-487B09D13A26}" srcId="{6B9FC319-ADFF-4CCA-8481-4DD0BDC08B02}" destId="{6E1642D0-CDFD-4DA4-9B71-AC712AC60D8A}" srcOrd="1" destOrd="0" parTransId="{4110EC5A-4465-4D46-9988-854E1F7D429D}" sibTransId="{AB5D7261-75AB-4F4C-AD5D-87FD9C91CD49}"/>
    <dgm:cxn modelId="{DF01C4A4-8449-4E75-A26A-05834F4DF8AD}" type="presOf" srcId="{B14891DB-F9B6-415F-91C9-D1ACCD906240}" destId="{3DE2A54F-BE12-4E0D-8880-962A2CB7F9EB}" srcOrd="0" destOrd="0" presId="urn:microsoft.com/office/officeart/2005/8/layout/vList6"/>
    <dgm:cxn modelId="{E77877F0-D43B-4A76-B824-53588E1A5CD2}" srcId="{7BD5DED0-CD8B-4FA3-9C2C-92883C25DB21}" destId="{815C2710-14FB-485A-880F-5E9E3858FC22}" srcOrd="0" destOrd="0" parTransId="{7BDCBE46-E307-4BF8-A334-05FF773444A5}" sibTransId="{0C8387FB-CAC5-4C0D-A9F4-D7751B3DC33C}"/>
    <dgm:cxn modelId="{8D5A76C5-B56C-45FF-98BE-16680A87271D}" srcId="{6B9FC319-ADFF-4CCA-8481-4DD0BDC08B02}" destId="{7BD5DED0-CD8B-4FA3-9C2C-92883C25DB21}" srcOrd="0" destOrd="0" parTransId="{AA5E4AE5-D06B-4B44-BBEE-A4908F208C5C}" sibTransId="{2D19D60C-61DC-4068-A69F-443A4B35AB92}"/>
    <dgm:cxn modelId="{D40503DF-DAC8-411E-AD78-59D8AA61FD64}" type="presOf" srcId="{EB8FD6EC-2227-4441-AE71-DD558707BC08}" destId="{19BD7628-0657-41F1-8455-C55B9B21A2BF}" srcOrd="0" destOrd="0" presId="urn:microsoft.com/office/officeart/2005/8/layout/vList6"/>
    <dgm:cxn modelId="{5747A680-6E3D-4EC1-949B-3A0312EEC42C}" srcId="{6B9FC319-ADFF-4CCA-8481-4DD0BDC08B02}" destId="{EB8FD6EC-2227-4441-AE71-DD558707BC08}" srcOrd="3" destOrd="0" parTransId="{D18B1E5D-F7C8-4472-815D-57D1C9B26AE1}" sibTransId="{A286B8FE-874F-4CCB-8CA2-EBD8C6C58BC4}"/>
    <dgm:cxn modelId="{8F971C5B-48BF-4B12-B944-654C8590E440}" type="presOf" srcId="{6E1642D0-CDFD-4DA4-9B71-AC712AC60D8A}" destId="{945B3557-B381-471B-A7AE-41DEE12813DE}" srcOrd="0" destOrd="0" presId="urn:microsoft.com/office/officeart/2005/8/layout/vList6"/>
    <dgm:cxn modelId="{376403F9-A789-4803-B05F-C085278EFD5C}" type="presOf" srcId="{7BD5DED0-CD8B-4FA3-9C2C-92883C25DB21}" destId="{40AF2EC9-7910-4F5E-90A1-BA36BBBD0E48}" srcOrd="0" destOrd="0" presId="urn:microsoft.com/office/officeart/2005/8/layout/vList6"/>
    <dgm:cxn modelId="{119C42D9-93B9-48EB-88B4-1D971FE22164}" srcId="{B14891DB-F9B6-415F-91C9-D1ACCD906240}" destId="{8F083B7B-8675-4604-85D1-5F6D14794E8B}" srcOrd="1" destOrd="0" parTransId="{9D9B46B7-FF01-494E-82E6-D258D808217C}" sibTransId="{5772F711-A256-4206-B0D9-0A7265357786}"/>
    <dgm:cxn modelId="{B5597A01-DAAB-4AC7-8BBB-01630CE8F618}" type="presOf" srcId="{ACAC2222-F123-4412-98D1-800B8621CA26}" destId="{BECFD727-023B-4B35-938D-2B68EC577B1E}" srcOrd="0" destOrd="0" presId="urn:microsoft.com/office/officeart/2005/8/layout/vList6"/>
    <dgm:cxn modelId="{22D99ECE-E99F-45A7-B20F-E573E6C615C8}" srcId="{6E1642D0-CDFD-4DA4-9B71-AC712AC60D8A}" destId="{4ED5ACC4-E8F8-4BDB-A873-8A9760BCD0C0}" srcOrd="1" destOrd="0" parTransId="{6D26B335-75FF-437B-A8EE-C91BF92AFE23}" sibTransId="{A8B3B013-F6DE-4D79-A29A-BE780EBEA53D}"/>
    <dgm:cxn modelId="{C0C13AAB-E483-4A1E-8E37-BCE92B4CF0D0}" srcId="{B14891DB-F9B6-415F-91C9-D1ACCD906240}" destId="{4FEA7277-D5A9-4FC6-B8EC-F6CA33B20E69}" srcOrd="2" destOrd="0" parTransId="{B0D772E2-129B-43A2-B7D7-457E5CC851DE}" sibTransId="{99BDC135-3872-4413-A0F5-973616C1CEF4}"/>
    <dgm:cxn modelId="{F9559E47-543D-41BB-959A-7D6D94996FF2}" srcId="{EB8FD6EC-2227-4441-AE71-DD558707BC08}" destId="{ACAC2222-F123-4412-98D1-800B8621CA26}" srcOrd="0" destOrd="0" parTransId="{82C2E487-56FE-4437-B8E9-FE2632A1BCBB}" sibTransId="{9E0C44D8-2049-4AFC-9690-1257BA03C329}"/>
    <dgm:cxn modelId="{1DB14C6B-2D73-49DF-9616-54E87AF99A7D}" type="presOf" srcId="{8F083B7B-8675-4604-85D1-5F6D14794E8B}" destId="{3DE2A54F-BE12-4E0D-8880-962A2CB7F9EB}" srcOrd="0" destOrd="2" presId="urn:microsoft.com/office/officeart/2005/8/layout/vList6"/>
    <dgm:cxn modelId="{1DCD985D-DF6F-4A56-BA4B-9257E93D7361}" type="presOf" srcId="{4FEA7277-D5A9-4FC6-B8EC-F6CA33B20E69}" destId="{3DE2A54F-BE12-4E0D-8880-962A2CB7F9EB}" srcOrd="0" destOrd="3" presId="urn:microsoft.com/office/officeart/2005/8/layout/vList6"/>
    <dgm:cxn modelId="{C79AE503-CF92-4ADF-BF2E-E942692C27D6}" srcId="{6E1642D0-CDFD-4DA4-9B71-AC712AC60D8A}" destId="{B2145826-BB5C-4212-A580-0B963EC64C7F}" srcOrd="0" destOrd="0" parTransId="{22003E21-7FCD-4286-88DD-D93339405E10}" sibTransId="{6D2D403D-1939-4CCF-91DE-18CC5C0A256A}"/>
    <dgm:cxn modelId="{B3B41633-FB2C-4A3A-9D69-5CF1E3EAC374}" type="presOf" srcId="{B2145826-BB5C-4212-A580-0B963EC64C7F}" destId="{4DA35EDB-82F6-4FD1-815E-27B6C49FC14B}" srcOrd="0" destOrd="0" presId="urn:microsoft.com/office/officeart/2005/8/layout/vList6"/>
    <dgm:cxn modelId="{B204BC22-EFA8-4DBC-9494-11E8D7BEC70C}" srcId="{7BD5DED0-CD8B-4FA3-9C2C-92883C25DB21}" destId="{C1969811-09FC-4FC1-822A-9F96FC242BBF}" srcOrd="1" destOrd="0" parTransId="{0F1C86D6-B867-49A3-B633-D85AF019480E}" sibTransId="{01BFFC85-CF44-4600-8453-1F866D7A9737}"/>
    <dgm:cxn modelId="{48AA0232-384B-43EC-AC6A-95A95C3F0777}" srcId="{3E84E955-ADEB-427B-8822-22AD176F203C}" destId="{B14891DB-F9B6-415F-91C9-D1ACCD906240}" srcOrd="0" destOrd="0" parTransId="{AF85266E-27E6-4433-9BCE-0C1C311342E7}" sibTransId="{67AB7ECF-1698-4E19-8A9B-D8F1275E8529}"/>
    <dgm:cxn modelId="{CC1F766C-1954-447A-9D7E-BFD232D199C5}" type="presOf" srcId="{815C2710-14FB-485A-880F-5E9E3858FC22}" destId="{18E112F0-E121-428A-984E-CF3D8E34DCA4}" srcOrd="0" destOrd="0" presId="urn:microsoft.com/office/officeart/2005/8/layout/vList6"/>
    <dgm:cxn modelId="{92D8E893-1E8B-45F0-80B5-33A3F8299CD6}" type="presOf" srcId="{E636CFFF-998D-4BC1-9BA9-4471344CB702}" destId="{3DE2A54F-BE12-4E0D-8880-962A2CB7F9EB}" srcOrd="0" destOrd="1" presId="urn:microsoft.com/office/officeart/2005/8/layout/vList6"/>
    <dgm:cxn modelId="{FF4D3B22-D384-4FFB-8B86-E69752C6B931}" type="presParOf" srcId="{D6B15BE7-F682-474E-BC3D-07B7D44EB71F}" destId="{0372F7E9-8EAE-4436-9B53-B7E4E01D9241}" srcOrd="0" destOrd="0" presId="urn:microsoft.com/office/officeart/2005/8/layout/vList6"/>
    <dgm:cxn modelId="{E60C7F0E-C061-4AF9-A28F-2ED2493F669A}" type="presParOf" srcId="{0372F7E9-8EAE-4436-9B53-B7E4E01D9241}" destId="{40AF2EC9-7910-4F5E-90A1-BA36BBBD0E48}" srcOrd="0" destOrd="0" presId="urn:microsoft.com/office/officeart/2005/8/layout/vList6"/>
    <dgm:cxn modelId="{2F7B5901-3385-4A2D-8DBF-F724FA31F646}" type="presParOf" srcId="{0372F7E9-8EAE-4436-9B53-B7E4E01D9241}" destId="{18E112F0-E121-428A-984E-CF3D8E34DCA4}" srcOrd="1" destOrd="0" presId="urn:microsoft.com/office/officeart/2005/8/layout/vList6"/>
    <dgm:cxn modelId="{76719FFA-CC67-49F0-A696-89289CA90444}" type="presParOf" srcId="{D6B15BE7-F682-474E-BC3D-07B7D44EB71F}" destId="{0119947C-9693-41D8-A785-6C7F030031BC}" srcOrd="1" destOrd="0" presId="urn:microsoft.com/office/officeart/2005/8/layout/vList6"/>
    <dgm:cxn modelId="{8F2B0C4C-2DEE-4BBF-A4BE-60CBFA848EA8}" type="presParOf" srcId="{D6B15BE7-F682-474E-BC3D-07B7D44EB71F}" destId="{B99A7E8B-215C-4207-808C-1B2EEED94334}" srcOrd="2" destOrd="0" presId="urn:microsoft.com/office/officeart/2005/8/layout/vList6"/>
    <dgm:cxn modelId="{958F5944-2A59-438D-9278-7961D8F34D07}" type="presParOf" srcId="{B99A7E8B-215C-4207-808C-1B2EEED94334}" destId="{945B3557-B381-471B-A7AE-41DEE12813DE}" srcOrd="0" destOrd="0" presId="urn:microsoft.com/office/officeart/2005/8/layout/vList6"/>
    <dgm:cxn modelId="{4BD2A381-C9B3-43B6-B238-EB2CE495EB0A}" type="presParOf" srcId="{B99A7E8B-215C-4207-808C-1B2EEED94334}" destId="{4DA35EDB-82F6-4FD1-815E-27B6C49FC14B}" srcOrd="1" destOrd="0" presId="urn:microsoft.com/office/officeart/2005/8/layout/vList6"/>
    <dgm:cxn modelId="{DACAC771-530E-4C10-87FC-87A7771A3C40}" type="presParOf" srcId="{D6B15BE7-F682-474E-BC3D-07B7D44EB71F}" destId="{DB126F66-D3C9-44B6-94BD-A9ED11379E62}" srcOrd="3" destOrd="0" presId="urn:microsoft.com/office/officeart/2005/8/layout/vList6"/>
    <dgm:cxn modelId="{B6BEA780-F294-46BD-9687-93306660484F}" type="presParOf" srcId="{D6B15BE7-F682-474E-BC3D-07B7D44EB71F}" destId="{3C8F6E7A-1ABA-4CDE-A32A-6D0D2AEDB484}" srcOrd="4" destOrd="0" presId="urn:microsoft.com/office/officeart/2005/8/layout/vList6"/>
    <dgm:cxn modelId="{2C1BBDC4-4E82-40A1-BA66-F8B0AB359A2A}" type="presParOf" srcId="{3C8F6E7A-1ABA-4CDE-A32A-6D0D2AEDB484}" destId="{132D80C9-EBA3-46AE-8287-5C76E0CB2BF7}" srcOrd="0" destOrd="0" presId="urn:microsoft.com/office/officeart/2005/8/layout/vList6"/>
    <dgm:cxn modelId="{CB992D87-4B23-4C51-B49B-07E6681E6C85}" type="presParOf" srcId="{3C8F6E7A-1ABA-4CDE-A32A-6D0D2AEDB484}" destId="{3DE2A54F-BE12-4E0D-8880-962A2CB7F9EB}" srcOrd="1" destOrd="0" presId="urn:microsoft.com/office/officeart/2005/8/layout/vList6"/>
    <dgm:cxn modelId="{68DC7597-D583-4527-B083-DFCE884EACEA}" type="presParOf" srcId="{D6B15BE7-F682-474E-BC3D-07B7D44EB71F}" destId="{DCB85A1D-EB51-4162-8BDA-05F19672537A}" srcOrd="5" destOrd="0" presId="urn:microsoft.com/office/officeart/2005/8/layout/vList6"/>
    <dgm:cxn modelId="{95E17B8D-B191-491E-AEFB-759530B8C584}" type="presParOf" srcId="{D6B15BE7-F682-474E-BC3D-07B7D44EB71F}" destId="{447CD76F-3C4F-4BEE-BD21-EE9F9EBB6500}" srcOrd="6" destOrd="0" presId="urn:microsoft.com/office/officeart/2005/8/layout/vList6"/>
    <dgm:cxn modelId="{58A72DF4-C139-4009-91EA-1FF1AD379A86}" type="presParOf" srcId="{447CD76F-3C4F-4BEE-BD21-EE9F9EBB6500}" destId="{19BD7628-0657-41F1-8455-C55B9B21A2BF}" srcOrd="0" destOrd="0" presId="urn:microsoft.com/office/officeart/2005/8/layout/vList6"/>
    <dgm:cxn modelId="{138D3B61-8D06-4A93-8C93-153736509401}" type="presParOf" srcId="{447CD76F-3C4F-4BEE-BD21-EE9F9EBB6500}" destId="{BECFD727-023B-4B35-938D-2B68EC577B1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4691C6-D4B3-41A9-844D-9B88D01FAFCB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22D770B-B71F-4356-9ABD-66364B7B1ABA}">
      <dgm:prSet phldrT="[Texto]"/>
      <dgm:spPr/>
      <dgm:t>
        <a:bodyPr/>
        <a:lstStyle/>
        <a:p>
          <a:r>
            <a:rPr lang="es-ES" dirty="0"/>
            <a:t>Tipo de financiación</a:t>
          </a:r>
        </a:p>
      </dgm:t>
    </dgm:pt>
    <dgm:pt modelId="{EA75BC8D-5CB7-40DA-804D-614C53207342}" type="parTrans" cxnId="{681EED90-19F9-42D1-BC45-BCEACE50A88A}">
      <dgm:prSet/>
      <dgm:spPr/>
      <dgm:t>
        <a:bodyPr/>
        <a:lstStyle/>
        <a:p>
          <a:endParaRPr lang="es-ES"/>
        </a:p>
      </dgm:t>
    </dgm:pt>
    <dgm:pt modelId="{96B1BA6C-C691-4F2C-AD31-E21B2C31DCB6}" type="sibTrans" cxnId="{681EED90-19F9-42D1-BC45-BCEACE50A88A}">
      <dgm:prSet/>
      <dgm:spPr/>
      <dgm:t>
        <a:bodyPr/>
        <a:lstStyle/>
        <a:p>
          <a:endParaRPr lang="es-ES"/>
        </a:p>
      </dgm:t>
    </dgm:pt>
    <dgm:pt modelId="{8FC87D54-163E-4762-92EE-CB89E57D5450}">
      <dgm:prSet phldrT="[Texto]"/>
      <dgm:spPr/>
      <dgm:t>
        <a:bodyPr/>
        <a:lstStyle/>
        <a:p>
          <a:r>
            <a:rPr lang="es-ES" b="1" dirty="0"/>
            <a:t>Préstamo</a:t>
          </a:r>
          <a:r>
            <a:rPr lang="es-ES" dirty="0"/>
            <a:t> del 75% del presupuesto financiable</a:t>
          </a:r>
        </a:p>
      </dgm:t>
    </dgm:pt>
    <dgm:pt modelId="{89EAF0C6-3959-4242-8F97-E88596BD00E3}" type="parTrans" cxnId="{F9E5E088-B07A-497A-9BFD-5DA1C115DD67}">
      <dgm:prSet/>
      <dgm:spPr/>
      <dgm:t>
        <a:bodyPr/>
        <a:lstStyle/>
        <a:p>
          <a:endParaRPr lang="es-ES"/>
        </a:p>
      </dgm:t>
    </dgm:pt>
    <dgm:pt modelId="{14545973-C910-42B7-8790-E27AA00693CD}" type="sibTrans" cxnId="{F9E5E088-B07A-497A-9BFD-5DA1C115DD67}">
      <dgm:prSet/>
      <dgm:spPr/>
      <dgm:t>
        <a:bodyPr/>
        <a:lstStyle/>
        <a:p>
          <a:endParaRPr lang="es-ES"/>
        </a:p>
      </dgm:t>
    </dgm:pt>
    <dgm:pt modelId="{03FB16EB-9555-4424-8C5A-E27A95E78D03}">
      <dgm:prSet phldrT="[Texto]"/>
      <dgm:spPr/>
      <dgm:t>
        <a:bodyPr/>
        <a:lstStyle/>
        <a:p>
          <a:r>
            <a:rPr lang="es-ES" dirty="0"/>
            <a:t>Tipo de interés </a:t>
          </a:r>
          <a:r>
            <a:rPr lang="es-ES" dirty="0" smtClean="0"/>
            <a:t>fijo: En la convocatoria de 2019 fue de 1%.</a:t>
          </a:r>
          <a:endParaRPr lang="es-ES" dirty="0"/>
        </a:p>
      </dgm:t>
    </dgm:pt>
    <dgm:pt modelId="{94BA37B5-15A5-47F5-A895-2A77CF9126FF}" type="parTrans" cxnId="{51DE282F-24C6-4125-85EF-2000EADA2878}">
      <dgm:prSet/>
      <dgm:spPr/>
      <dgm:t>
        <a:bodyPr/>
        <a:lstStyle/>
        <a:p>
          <a:endParaRPr lang="es-ES"/>
        </a:p>
      </dgm:t>
    </dgm:pt>
    <dgm:pt modelId="{F435B51B-B744-4188-A2E3-BFEF589723B8}" type="sibTrans" cxnId="{51DE282F-24C6-4125-85EF-2000EADA2878}">
      <dgm:prSet/>
      <dgm:spPr/>
      <dgm:t>
        <a:bodyPr/>
        <a:lstStyle/>
        <a:p>
          <a:endParaRPr lang="es-ES"/>
        </a:p>
      </dgm:t>
    </dgm:pt>
    <dgm:pt modelId="{32AA3CB8-12BE-4D50-9412-F1C8931B8C27}">
      <dgm:prSet phldrT="[Texto]"/>
      <dgm:spPr/>
      <dgm:t>
        <a:bodyPr/>
        <a:lstStyle/>
        <a:p>
          <a:r>
            <a:rPr lang="es-ES" dirty="0"/>
            <a:t>Garantías</a:t>
          </a:r>
        </a:p>
      </dgm:t>
    </dgm:pt>
    <dgm:pt modelId="{6CA198BC-E60F-474C-A240-AF2AD4D1840A}" type="parTrans" cxnId="{24B60655-C5F6-407B-A0C6-311FD19C565E}">
      <dgm:prSet/>
      <dgm:spPr/>
      <dgm:t>
        <a:bodyPr/>
        <a:lstStyle/>
        <a:p>
          <a:endParaRPr lang="es-ES"/>
        </a:p>
      </dgm:t>
    </dgm:pt>
    <dgm:pt modelId="{05C5A391-2271-4B0C-8E37-942945684848}" type="sibTrans" cxnId="{24B60655-C5F6-407B-A0C6-311FD19C565E}">
      <dgm:prSet/>
      <dgm:spPr/>
      <dgm:t>
        <a:bodyPr/>
        <a:lstStyle/>
        <a:p>
          <a:endParaRPr lang="es-ES"/>
        </a:p>
      </dgm:t>
    </dgm:pt>
    <dgm:pt modelId="{FC5B4BA6-A647-483C-85A2-EDE44E06701F}">
      <dgm:prSet phldrT="[Texto]"/>
      <dgm:spPr/>
      <dgm:t>
        <a:bodyPr/>
        <a:lstStyle/>
        <a:p>
          <a:r>
            <a:rPr lang="es-ES" dirty="0" smtClean="0"/>
            <a:t>Garantías según estructura financiera: 10% - 41% - 70% del préstamo propuesto.</a:t>
          </a:r>
          <a:endParaRPr lang="es-ES" dirty="0"/>
        </a:p>
      </dgm:t>
    </dgm:pt>
    <dgm:pt modelId="{6FD17F71-3189-4AAA-8A94-0D19DFAB9602}" type="parTrans" cxnId="{1DE86851-D4D0-4829-87E1-7B97B7810298}">
      <dgm:prSet/>
      <dgm:spPr/>
      <dgm:t>
        <a:bodyPr/>
        <a:lstStyle/>
        <a:p>
          <a:endParaRPr lang="es-ES"/>
        </a:p>
      </dgm:t>
    </dgm:pt>
    <dgm:pt modelId="{ED476BA4-CEAB-4924-939F-E50759633C9A}" type="sibTrans" cxnId="{1DE86851-D4D0-4829-87E1-7B97B7810298}">
      <dgm:prSet/>
      <dgm:spPr/>
      <dgm:t>
        <a:bodyPr/>
        <a:lstStyle/>
        <a:p>
          <a:endParaRPr lang="es-ES"/>
        </a:p>
      </dgm:t>
    </dgm:pt>
    <dgm:pt modelId="{22F2BDC8-5A49-4D1C-BB36-C3CA57D641C7}">
      <dgm:prSet phldrT="[Texto]"/>
      <dgm:spPr/>
      <dgm:t>
        <a:bodyPr/>
        <a:lstStyle/>
        <a:p>
          <a:r>
            <a:rPr lang="es-ES" dirty="0"/>
            <a:t>Aval bancario o de SGR</a:t>
          </a:r>
        </a:p>
      </dgm:t>
    </dgm:pt>
    <dgm:pt modelId="{B6A5A6BE-8D90-46E5-B74C-A0C48C7C4B9C}" type="parTrans" cxnId="{35FDC6EF-1561-408A-8B0B-BF644C9B561E}">
      <dgm:prSet/>
      <dgm:spPr/>
      <dgm:t>
        <a:bodyPr/>
        <a:lstStyle/>
        <a:p>
          <a:endParaRPr lang="es-ES"/>
        </a:p>
      </dgm:t>
    </dgm:pt>
    <dgm:pt modelId="{4F6CC6EE-3C8F-4940-86AC-EDD9F6D63199}" type="sibTrans" cxnId="{35FDC6EF-1561-408A-8B0B-BF644C9B561E}">
      <dgm:prSet/>
      <dgm:spPr/>
      <dgm:t>
        <a:bodyPr/>
        <a:lstStyle/>
        <a:p>
          <a:endParaRPr lang="es-ES"/>
        </a:p>
      </dgm:t>
    </dgm:pt>
    <dgm:pt modelId="{CCC5244B-385D-4B6A-9F69-6EC35FB2F443}">
      <dgm:prSet phldrT="[Texto]"/>
      <dgm:spPr/>
      <dgm:t>
        <a:bodyPr/>
        <a:lstStyle/>
        <a:p>
          <a:r>
            <a:rPr lang="es-ES" dirty="0"/>
            <a:t>Límites</a:t>
          </a:r>
        </a:p>
      </dgm:t>
    </dgm:pt>
    <dgm:pt modelId="{FBE4F964-A3AA-4BBC-9561-00A724969DBE}" type="parTrans" cxnId="{9C5C1000-3CDE-4D29-BDE4-3A86927AFBA5}">
      <dgm:prSet/>
      <dgm:spPr/>
      <dgm:t>
        <a:bodyPr/>
        <a:lstStyle/>
        <a:p>
          <a:endParaRPr lang="es-ES"/>
        </a:p>
      </dgm:t>
    </dgm:pt>
    <dgm:pt modelId="{249F8177-73F4-4553-9F00-EB4121DBF151}" type="sibTrans" cxnId="{9C5C1000-3CDE-4D29-BDE4-3A86927AFBA5}">
      <dgm:prSet/>
      <dgm:spPr/>
      <dgm:t>
        <a:bodyPr/>
        <a:lstStyle/>
        <a:p>
          <a:endParaRPr lang="es-ES"/>
        </a:p>
      </dgm:t>
    </dgm:pt>
    <dgm:pt modelId="{E653B4BB-8718-4734-B9F4-803E46E94D3D}">
      <dgm:prSet phldrT="[Texto]"/>
      <dgm:spPr/>
      <dgm:t>
        <a:bodyPr/>
        <a:lstStyle/>
        <a:p>
          <a:r>
            <a:rPr lang="es-ES" dirty="0"/>
            <a:t>Plazo de amortización: </a:t>
          </a:r>
          <a:r>
            <a:rPr lang="es-ES" dirty="0" smtClean="0"/>
            <a:t>10 </a:t>
          </a:r>
          <a:r>
            <a:rPr lang="es-ES" dirty="0"/>
            <a:t>años </a:t>
          </a:r>
        </a:p>
      </dgm:t>
    </dgm:pt>
    <dgm:pt modelId="{39E782FC-2A04-4826-B39A-BAD3D1C1742D}" type="parTrans" cxnId="{3BFFD00B-F1C7-4657-9FF7-10F9D8D47C3D}">
      <dgm:prSet/>
      <dgm:spPr/>
      <dgm:t>
        <a:bodyPr/>
        <a:lstStyle/>
        <a:p>
          <a:endParaRPr lang="es-ES"/>
        </a:p>
      </dgm:t>
    </dgm:pt>
    <dgm:pt modelId="{6DEC2424-2E24-4F3A-A991-E790F35B1FBC}" type="sibTrans" cxnId="{3BFFD00B-F1C7-4657-9FF7-10F9D8D47C3D}">
      <dgm:prSet/>
      <dgm:spPr/>
      <dgm:t>
        <a:bodyPr/>
        <a:lstStyle/>
        <a:p>
          <a:endParaRPr lang="es-ES"/>
        </a:p>
      </dgm:t>
    </dgm:pt>
    <dgm:pt modelId="{FB36859C-8C49-473B-9721-9F7BD3E6A865}">
      <dgm:prSet phldrT="[Texto]"/>
      <dgm:spPr/>
      <dgm:t>
        <a:bodyPr/>
        <a:lstStyle/>
        <a:p>
          <a:r>
            <a:rPr lang="es-ES" dirty="0"/>
            <a:t>Plazo de carencia: 3 años</a:t>
          </a:r>
        </a:p>
      </dgm:t>
    </dgm:pt>
    <dgm:pt modelId="{25E0CC9B-E962-411A-B5BC-8A7FC6EA51EC}" type="parTrans" cxnId="{40BF8D8F-EEA9-4F62-9DA1-3449389B4A2B}">
      <dgm:prSet/>
      <dgm:spPr/>
      <dgm:t>
        <a:bodyPr/>
        <a:lstStyle/>
        <a:p>
          <a:endParaRPr lang="es-ES"/>
        </a:p>
      </dgm:t>
    </dgm:pt>
    <dgm:pt modelId="{F3A1C971-18E8-4C1F-80C0-0A2FA0549308}" type="sibTrans" cxnId="{40BF8D8F-EEA9-4F62-9DA1-3449389B4A2B}">
      <dgm:prSet/>
      <dgm:spPr/>
      <dgm:t>
        <a:bodyPr/>
        <a:lstStyle/>
        <a:p>
          <a:endParaRPr lang="es-ES"/>
        </a:p>
      </dgm:t>
    </dgm:pt>
    <dgm:pt modelId="{2D59EF55-A4A9-4E09-A18D-2456885347B1}">
      <dgm:prSet phldrT="[Texto]"/>
      <dgm:spPr/>
      <dgm:t>
        <a:bodyPr/>
        <a:lstStyle/>
        <a:p>
          <a:r>
            <a:rPr lang="es-ES" dirty="0" smtClean="0"/>
            <a:t>Presupuesto mínimo financiable: 100.000 €</a:t>
          </a:r>
          <a:endParaRPr lang="es-ES" dirty="0"/>
        </a:p>
      </dgm:t>
    </dgm:pt>
    <dgm:pt modelId="{8316A8BF-258C-450F-BAB1-727FEA07C06B}" type="parTrans" cxnId="{C820EF09-4DEF-47F7-9507-AACBFE9C181F}">
      <dgm:prSet/>
      <dgm:spPr/>
      <dgm:t>
        <a:bodyPr/>
        <a:lstStyle/>
        <a:p>
          <a:endParaRPr lang="es-ES"/>
        </a:p>
      </dgm:t>
    </dgm:pt>
    <dgm:pt modelId="{B21231AA-9341-4A0B-A023-EF54E35FE9C4}" type="sibTrans" cxnId="{C820EF09-4DEF-47F7-9507-AACBFE9C181F}">
      <dgm:prSet/>
      <dgm:spPr/>
      <dgm:t>
        <a:bodyPr/>
        <a:lstStyle/>
        <a:p>
          <a:endParaRPr lang="es-ES"/>
        </a:p>
      </dgm:t>
    </dgm:pt>
    <dgm:pt modelId="{CFA06282-9FC9-4D0A-8866-27DF5DD3731D}">
      <dgm:prSet phldrT="[Texto]"/>
      <dgm:spPr/>
      <dgm:t>
        <a:bodyPr/>
        <a:lstStyle/>
        <a:p>
          <a:r>
            <a:rPr lang="es-ES" dirty="0" smtClean="0"/>
            <a:t>Préstamo máximo: Limitado por el riesgo vivo de la empresa a 5 x F.P. (Cuentas significativas) y 3 x F.P. (C. no significativas)</a:t>
          </a:r>
          <a:endParaRPr lang="es-ES" dirty="0"/>
        </a:p>
      </dgm:t>
    </dgm:pt>
    <dgm:pt modelId="{952AB312-8DE0-4619-9F91-F8E7C3DCC7DC}" type="parTrans" cxnId="{F5E89691-E076-4AC4-AFFD-9F51F4CC0EEE}">
      <dgm:prSet/>
      <dgm:spPr/>
      <dgm:t>
        <a:bodyPr/>
        <a:lstStyle/>
        <a:p>
          <a:endParaRPr lang="es-ES"/>
        </a:p>
      </dgm:t>
    </dgm:pt>
    <dgm:pt modelId="{415FCAAE-EA83-4380-B1B4-A69D6DB802ED}" type="sibTrans" cxnId="{F5E89691-E076-4AC4-AFFD-9F51F4CC0EEE}">
      <dgm:prSet/>
      <dgm:spPr/>
      <dgm:t>
        <a:bodyPr/>
        <a:lstStyle/>
        <a:p>
          <a:endParaRPr lang="es-ES"/>
        </a:p>
      </dgm:t>
    </dgm:pt>
    <dgm:pt modelId="{081B415C-401E-4A84-9F39-973DF0A3B8A5}" type="pres">
      <dgm:prSet presAssocID="{FF4691C6-D4B3-41A9-844D-9B88D01FAF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A05FE09-44BE-40E4-AFA0-94F396C835A7}" type="pres">
      <dgm:prSet presAssocID="{722D770B-B71F-4356-9ABD-66364B7B1ABA}" presName="composite" presStyleCnt="0"/>
      <dgm:spPr/>
    </dgm:pt>
    <dgm:pt modelId="{47D62BC6-EF32-486F-85AF-6442C72C4660}" type="pres">
      <dgm:prSet presAssocID="{722D770B-B71F-4356-9ABD-66364B7B1AB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7B6895-31B5-4D7D-8E9F-CE7F2B60CF85}" type="pres">
      <dgm:prSet presAssocID="{722D770B-B71F-4356-9ABD-66364B7B1AB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89ABC3-8AF1-4192-A9CF-F5F0EA9A088E}" type="pres">
      <dgm:prSet presAssocID="{96B1BA6C-C691-4F2C-AD31-E21B2C31DCB6}" presName="sp" presStyleCnt="0"/>
      <dgm:spPr/>
    </dgm:pt>
    <dgm:pt modelId="{AFFC9FF7-C17A-4E14-A1FC-787EA5385BB2}" type="pres">
      <dgm:prSet presAssocID="{32AA3CB8-12BE-4D50-9412-F1C8931B8C27}" presName="composite" presStyleCnt="0"/>
      <dgm:spPr/>
    </dgm:pt>
    <dgm:pt modelId="{910621E2-E683-4DAD-8AAD-038BEFE774AC}" type="pres">
      <dgm:prSet presAssocID="{32AA3CB8-12BE-4D50-9412-F1C8931B8C2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8F60DC-D53C-402D-B3E8-6B7AC5269A5F}" type="pres">
      <dgm:prSet presAssocID="{32AA3CB8-12BE-4D50-9412-F1C8931B8C2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6D1584-CE01-4A57-9879-B9298A2CD82A}" type="pres">
      <dgm:prSet presAssocID="{05C5A391-2271-4B0C-8E37-942945684848}" presName="sp" presStyleCnt="0"/>
      <dgm:spPr/>
    </dgm:pt>
    <dgm:pt modelId="{48D7511C-CBAD-4948-B30B-2C0C173A24A5}" type="pres">
      <dgm:prSet presAssocID="{CCC5244B-385D-4B6A-9F69-6EC35FB2F443}" presName="composite" presStyleCnt="0"/>
      <dgm:spPr/>
    </dgm:pt>
    <dgm:pt modelId="{B91B7042-F56B-4749-A813-1B900454BCC0}" type="pres">
      <dgm:prSet presAssocID="{CCC5244B-385D-4B6A-9F69-6EC35FB2F44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F63366-7F86-40AE-B397-38AB9418C028}" type="pres">
      <dgm:prSet presAssocID="{CCC5244B-385D-4B6A-9F69-6EC35FB2F44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3B139A0-BD08-4D9F-8D4A-034BE902748B}" type="presOf" srcId="{FB36859C-8C49-473B-9721-9F7BD3E6A865}" destId="{BD7B6895-31B5-4D7D-8E9F-CE7F2B60CF85}" srcOrd="0" destOrd="3" presId="urn:microsoft.com/office/officeart/2005/8/layout/chevron2"/>
    <dgm:cxn modelId="{35FDC6EF-1561-408A-8B0B-BF644C9B561E}" srcId="{32AA3CB8-12BE-4D50-9412-F1C8931B8C27}" destId="{22F2BDC8-5A49-4D1C-BB36-C3CA57D641C7}" srcOrd="1" destOrd="0" parTransId="{B6A5A6BE-8D90-46E5-B74C-A0C48C7C4B9C}" sibTransId="{4F6CC6EE-3C8F-4940-86AC-EDD9F6D63199}"/>
    <dgm:cxn modelId="{1DE86851-D4D0-4829-87E1-7B97B7810298}" srcId="{32AA3CB8-12BE-4D50-9412-F1C8931B8C27}" destId="{FC5B4BA6-A647-483C-85A2-EDE44E06701F}" srcOrd="0" destOrd="0" parTransId="{6FD17F71-3189-4AAA-8A94-0D19DFAB9602}" sibTransId="{ED476BA4-CEAB-4924-939F-E50759633C9A}"/>
    <dgm:cxn modelId="{9100000B-E006-4709-A75D-65084CB356F2}" type="presOf" srcId="{32AA3CB8-12BE-4D50-9412-F1C8931B8C27}" destId="{910621E2-E683-4DAD-8AAD-038BEFE774AC}" srcOrd="0" destOrd="0" presId="urn:microsoft.com/office/officeart/2005/8/layout/chevron2"/>
    <dgm:cxn modelId="{D0D83362-EB05-4EB6-8D2A-F269244F5F52}" type="presOf" srcId="{722D770B-B71F-4356-9ABD-66364B7B1ABA}" destId="{47D62BC6-EF32-486F-85AF-6442C72C4660}" srcOrd="0" destOrd="0" presId="urn:microsoft.com/office/officeart/2005/8/layout/chevron2"/>
    <dgm:cxn modelId="{3BFFD00B-F1C7-4657-9FF7-10F9D8D47C3D}" srcId="{722D770B-B71F-4356-9ABD-66364B7B1ABA}" destId="{E653B4BB-8718-4734-B9F4-803E46E94D3D}" srcOrd="2" destOrd="0" parTransId="{39E782FC-2A04-4826-B39A-BAD3D1C1742D}" sibTransId="{6DEC2424-2E24-4F3A-A991-E790F35B1FBC}"/>
    <dgm:cxn modelId="{F5E89691-E076-4AC4-AFFD-9F51F4CC0EEE}" srcId="{CCC5244B-385D-4B6A-9F69-6EC35FB2F443}" destId="{CFA06282-9FC9-4D0A-8866-27DF5DD3731D}" srcOrd="1" destOrd="0" parTransId="{952AB312-8DE0-4619-9F91-F8E7C3DCC7DC}" sibTransId="{415FCAAE-EA83-4380-B1B4-A69D6DB802ED}"/>
    <dgm:cxn modelId="{B6F16874-9FEE-42BC-8B56-ECB64AA330BC}" type="presOf" srcId="{2D59EF55-A4A9-4E09-A18D-2456885347B1}" destId="{60F63366-7F86-40AE-B397-38AB9418C028}" srcOrd="0" destOrd="0" presId="urn:microsoft.com/office/officeart/2005/8/layout/chevron2"/>
    <dgm:cxn modelId="{E7042804-EDB9-418C-B251-991F003470D9}" type="presOf" srcId="{FF4691C6-D4B3-41A9-844D-9B88D01FAFCB}" destId="{081B415C-401E-4A84-9F39-973DF0A3B8A5}" srcOrd="0" destOrd="0" presId="urn:microsoft.com/office/officeart/2005/8/layout/chevron2"/>
    <dgm:cxn modelId="{9D9DBE03-C3DB-48BF-8C0B-A1A12C408637}" type="presOf" srcId="{E653B4BB-8718-4734-B9F4-803E46E94D3D}" destId="{BD7B6895-31B5-4D7D-8E9F-CE7F2B60CF85}" srcOrd="0" destOrd="2" presId="urn:microsoft.com/office/officeart/2005/8/layout/chevron2"/>
    <dgm:cxn modelId="{40BF8D8F-EEA9-4F62-9DA1-3449389B4A2B}" srcId="{722D770B-B71F-4356-9ABD-66364B7B1ABA}" destId="{FB36859C-8C49-473B-9721-9F7BD3E6A865}" srcOrd="3" destOrd="0" parTransId="{25E0CC9B-E962-411A-B5BC-8A7FC6EA51EC}" sibTransId="{F3A1C971-18E8-4C1F-80C0-0A2FA0549308}"/>
    <dgm:cxn modelId="{049D30D7-95A2-4067-B930-ADE2C3827BC0}" type="presOf" srcId="{03FB16EB-9555-4424-8C5A-E27A95E78D03}" destId="{BD7B6895-31B5-4D7D-8E9F-CE7F2B60CF85}" srcOrd="0" destOrd="1" presId="urn:microsoft.com/office/officeart/2005/8/layout/chevron2"/>
    <dgm:cxn modelId="{27AF09AF-F7EE-4B5B-B133-76233D0336EE}" type="presOf" srcId="{FC5B4BA6-A647-483C-85A2-EDE44E06701F}" destId="{608F60DC-D53C-402D-B3E8-6B7AC5269A5F}" srcOrd="0" destOrd="0" presId="urn:microsoft.com/office/officeart/2005/8/layout/chevron2"/>
    <dgm:cxn modelId="{F9E5E088-B07A-497A-9BFD-5DA1C115DD67}" srcId="{722D770B-B71F-4356-9ABD-66364B7B1ABA}" destId="{8FC87D54-163E-4762-92EE-CB89E57D5450}" srcOrd="0" destOrd="0" parTransId="{89EAF0C6-3959-4242-8F97-E88596BD00E3}" sibTransId="{14545973-C910-42B7-8790-E27AA00693CD}"/>
    <dgm:cxn modelId="{681EED90-19F9-42D1-BC45-BCEACE50A88A}" srcId="{FF4691C6-D4B3-41A9-844D-9B88D01FAFCB}" destId="{722D770B-B71F-4356-9ABD-66364B7B1ABA}" srcOrd="0" destOrd="0" parTransId="{EA75BC8D-5CB7-40DA-804D-614C53207342}" sibTransId="{96B1BA6C-C691-4F2C-AD31-E21B2C31DCB6}"/>
    <dgm:cxn modelId="{9C5C1000-3CDE-4D29-BDE4-3A86927AFBA5}" srcId="{FF4691C6-D4B3-41A9-844D-9B88D01FAFCB}" destId="{CCC5244B-385D-4B6A-9F69-6EC35FB2F443}" srcOrd="2" destOrd="0" parTransId="{FBE4F964-A3AA-4BBC-9561-00A724969DBE}" sibTransId="{249F8177-73F4-4553-9F00-EB4121DBF151}"/>
    <dgm:cxn modelId="{51DE282F-24C6-4125-85EF-2000EADA2878}" srcId="{722D770B-B71F-4356-9ABD-66364B7B1ABA}" destId="{03FB16EB-9555-4424-8C5A-E27A95E78D03}" srcOrd="1" destOrd="0" parTransId="{94BA37B5-15A5-47F5-A895-2A77CF9126FF}" sibTransId="{F435B51B-B744-4188-A2E3-BFEF589723B8}"/>
    <dgm:cxn modelId="{2C97AF2F-65B0-4B3D-8AD4-C592D8EDFCC5}" type="presOf" srcId="{22F2BDC8-5A49-4D1C-BB36-C3CA57D641C7}" destId="{608F60DC-D53C-402D-B3E8-6B7AC5269A5F}" srcOrd="0" destOrd="1" presId="urn:microsoft.com/office/officeart/2005/8/layout/chevron2"/>
    <dgm:cxn modelId="{C820EF09-4DEF-47F7-9507-AACBFE9C181F}" srcId="{CCC5244B-385D-4B6A-9F69-6EC35FB2F443}" destId="{2D59EF55-A4A9-4E09-A18D-2456885347B1}" srcOrd="0" destOrd="0" parTransId="{8316A8BF-258C-450F-BAB1-727FEA07C06B}" sibTransId="{B21231AA-9341-4A0B-A023-EF54E35FE9C4}"/>
    <dgm:cxn modelId="{AF170F2B-C754-4F56-B663-1CA4C3209761}" type="presOf" srcId="{CCC5244B-385D-4B6A-9F69-6EC35FB2F443}" destId="{B91B7042-F56B-4749-A813-1B900454BCC0}" srcOrd="0" destOrd="0" presId="urn:microsoft.com/office/officeart/2005/8/layout/chevron2"/>
    <dgm:cxn modelId="{24B60655-C5F6-407B-A0C6-311FD19C565E}" srcId="{FF4691C6-D4B3-41A9-844D-9B88D01FAFCB}" destId="{32AA3CB8-12BE-4D50-9412-F1C8931B8C27}" srcOrd="1" destOrd="0" parTransId="{6CA198BC-E60F-474C-A240-AF2AD4D1840A}" sibTransId="{05C5A391-2271-4B0C-8E37-942945684848}"/>
    <dgm:cxn modelId="{CE02EF09-39AB-46CF-8D0F-07CA5AF0E341}" type="presOf" srcId="{8FC87D54-163E-4762-92EE-CB89E57D5450}" destId="{BD7B6895-31B5-4D7D-8E9F-CE7F2B60CF85}" srcOrd="0" destOrd="0" presId="urn:microsoft.com/office/officeart/2005/8/layout/chevron2"/>
    <dgm:cxn modelId="{51F1C246-350F-49E9-97D9-6EAA29233D20}" type="presOf" srcId="{CFA06282-9FC9-4D0A-8866-27DF5DD3731D}" destId="{60F63366-7F86-40AE-B397-38AB9418C028}" srcOrd="0" destOrd="1" presId="urn:microsoft.com/office/officeart/2005/8/layout/chevron2"/>
    <dgm:cxn modelId="{BD36EA8D-2462-4A55-A736-3EDC12FA1326}" type="presParOf" srcId="{081B415C-401E-4A84-9F39-973DF0A3B8A5}" destId="{CA05FE09-44BE-40E4-AFA0-94F396C835A7}" srcOrd="0" destOrd="0" presId="urn:microsoft.com/office/officeart/2005/8/layout/chevron2"/>
    <dgm:cxn modelId="{CAF073EA-F921-4133-96BE-3357AA7702C1}" type="presParOf" srcId="{CA05FE09-44BE-40E4-AFA0-94F396C835A7}" destId="{47D62BC6-EF32-486F-85AF-6442C72C4660}" srcOrd="0" destOrd="0" presId="urn:microsoft.com/office/officeart/2005/8/layout/chevron2"/>
    <dgm:cxn modelId="{D63D1161-C85E-43BE-A5C3-1C9423C8A633}" type="presParOf" srcId="{CA05FE09-44BE-40E4-AFA0-94F396C835A7}" destId="{BD7B6895-31B5-4D7D-8E9F-CE7F2B60CF85}" srcOrd="1" destOrd="0" presId="urn:microsoft.com/office/officeart/2005/8/layout/chevron2"/>
    <dgm:cxn modelId="{9702F317-041C-400B-A4A1-214B4F163B88}" type="presParOf" srcId="{081B415C-401E-4A84-9F39-973DF0A3B8A5}" destId="{0289ABC3-8AF1-4192-A9CF-F5F0EA9A088E}" srcOrd="1" destOrd="0" presId="urn:microsoft.com/office/officeart/2005/8/layout/chevron2"/>
    <dgm:cxn modelId="{B04E4E61-3135-4214-8CD7-674B7D51F1E8}" type="presParOf" srcId="{081B415C-401E-4A84-9F39-973DF0A3B8A5}" destId="{AFFC9FF7-C17A-4E14-A1FC-787EA5385BB2}" srcOrd="2" destOrd="0" presId="urn:microsoft.com/office/officeart/2005/8/layout/chevron2"/>
    <dgm:cxn modelId="{84C166CA-52B5-4E32-B324-01348713DDD0}" type="presParOf" srcId="{AFFC9FF7-C17A-4E14-A1FC-787EA5385BB2}" destId="{910621E2-E683-4DAD-8AAD-038BEFE774AC}" srcOrd="0" destOrd="0" presId="urn:microsoft.com/office/officeart/2005/8/layout/chevron2"/>
    <dgm:cxn modelId="{C80BDA29-7481-43C6-A51E-22091FDB2866}" type="presParOf" srcId="{AFFC9FF7-C17A-4E14-A1FC-787EA5385BB2}" destId="{608F60DC-D53C-402D-B3E8-6B7AC5269A5F}" srcOrd="1" destOrd="0" presId="urn:microsoft.com/office/officeart/2005/8/layout/chevron2"/>
    <dgm:cxn modelId="{13417B94-28B9-43EE-9BA5-136A83F86D6D}" type="presParOf" srcId="{081B415C-401E-4A84-9F39-973DF0A3B8A5}" destId="{CB6D1584-CE01-4A57-9879-B9298A2CD82A}" srcOrd="3" destOrd="0" presId="urn:microsoft.com/office/officeart/2005/8/layout/chevron2"/>
    <dgm:cxn modelId="{185B7789-1F79-4452-92D7-A3867B783C44}" type="presParOf" srcId="{081B415C-401E-4A84-9F39-973DF0A3B8A5}" destId="{48D7511C-CBAD-4948-B30B-2C0C173A24A5}" srcOrd="4" destOrd="0" presId="urn:microsoft.com/office/officeart/2005/8/layout/chevron2"/>
    <dgm:cxn modelId="{8F98AA37-540F-486B-8032-9D22C5B6BE6D}" type="presParOf" srcId="{48D7511C-CBAD-4948-B30B-2C0C173A24A5}" destId="{B91B7042-F56B-4749-A813-1B900454BCC0}" srcOrd="0" destOrd="0" presId="urn:microsoft.com/office/officeart/2005/8/layout/chevron2"/>
    <dgm:cxn modelId="{10BCC260-7428-4067-8C31-4078E3A3507D}" type="presParOf" srcId="{48D7511C-CBAD-4948-B30B-2C0C173A24A5}" destId="{60F63366-7F86-40AE-B397-38AB9418C0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12F0-E121-428A-984E-CF3D8E34DCA4}">
      <dsp:nvSpPr>
        <dsp:cNvPr id="0" name=""/>
        <dsp:cNvSpPr/>
      </dsp:nvSpPr>
      <dsp:spPr>
        <a:xfrm>
          <a:off x="2789318" y="413813"/>
          <a:ext cx="8663429" cy="12387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u="sng" kern="1200">
              <a:latin typeface="Calibri" panose="020F0502020204030204" pitchFamily="34" charset="0"/>
            </a:rPr>
            <a:t>Todo el territorio nacional</a:t>
          </a:r>
          <a:endParaRPr lang="es-E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latin typeface="Calibri" panose="020F0502020204030204" pitchFamily="34" charset="0"/>
            </a:rPr>
            <a:t>Concurrencia competitiva para todas las empresas que deseen realizar proyectos en </a:t>
          </a:r>
          <a:r>
            <a:rPr lang="es-ES" sz="1600" b="1" kern="1200" dirty="0">
              <a:latin typeface="Calibri" panose="020F0502020204030204" pitchFamily="34" charset="0"/>
            </a:rPr>
            <a:t>cualquier parte de España</a:t>
          </a:r>
          <a:endParaRPr lang="es-ES" sz="1600" kern="1200" dirty="0"/>
        </a:p>
      </dsp:txBody>
      <dsp:txXfrm>
        <a:off x="2789318" y="568654"/>
        <a:ext cx="8198907" cy="929044"/>
      </dsp:txXfrm>
    </dsp:sp>
    <dsp:sp modelId="{40AF2EC9-7910-4F5E-90A1-BA36BBBD0E48}">
      <dsp:nvSpPr>
        <dsp:cNvPr id="0" name=""/>
        <dsp:cNvSpPr/>
      </dsp:nvSpPr>
      <dsp:spPr>
        <a:xfrm>
          <a:off x="0" y="413813"/>
          <a:ext cx="2786665" cy="12387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Territorial</a:t>
          </a:r>
        </a:p>
      </dsp:txBody>
      <dsp:txXfrm>
        <a:off x="60470" y="474283"/>
        <a:ext cx="2665725" cy="1117786"/>
      </dsp:txXfrm>
    </dsp:sp>
    <dsp:sp modelId="{4DA35EDB-82F6-4FD1-815E-27B6C49FC14B}">
      <dsp:nvSpPr>
        <dsp:cNvPr id="0" name=""/>
        <dsp:cNvSpPr/>
      </dsp:nvSpPr>
      <dsp:spPr>
        <a:xfrm>
          <a:off x="2789318" y="1766158"/>
          <a:ext cx="8663429" cy="11572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u="sng" kern="1200">
              <a:latin typeface="Calibri" panose="020F0502020204030204" pitchFamily="34" charset="0"/>
            </a:rPr>
            <a:t>Todos los sectores manufactureros</a:t>
          </a:r>
          <a:endParaRPr lang="es-E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latin typeface="Calibri" panose="020F0502020204030204" pitchFamily="34" charset="0"/>
            </a:rPr>
            <a:t>Todos los </a:t>
          </a:r>
          <a:r>
            <a:rPr lang="es-ES" sz="1600" b="1" kern="1200" dirty="0">
              <a:latin typeface="Calibri" panose="020F0502020204030204" pitchFamily="34" charset="0"/>
            </a:rPr>
            <a:t>proyectos</a:t>
          </a:r>
          <a:r>
            <a:rPr lang="es-ES" sz="1600" kern="1200" dirty="0">
              <a:latin typeface="Calibri" panose="020F0502020204030204" pitchFamily="34" charset="0"/>
            </a:rPr>
            <a:t> que realicen actividades dentro de las </a:t>
          </a:r>
          <a:r>
            <a:rPr lang="es-ES" sz="1600" kern="1200" dirty="0" err="1">
              <a:latin typeface="Calibri" panose="020F0502020204030204" pitchFamily="34" charset="0"/>
            </a:rPr>
            <a:t>CNAEs</a:t>
          </a:r>
          <a:r>
            <a:rPr lang="es-ES" sz="1600" kern="1200" dirty="0">
              <a:latin typeface="Calibri" panose="020F0502020204030204" pitchFamily="34" charset="0"/>
            </a:rPr>
            <a:t> 10 a 32 y 38.3.</a:t>
          </a:r>
        </a:p>
      </dsp:txBody>
      <dsp:txXfrm>
        <a:off x="2789318" y="1910819"/>
        <a:ext cx="8229445" cy="867969"/>
      </dsp:txXfrm>
    </dsp:sp>
    <dsp:sp modelId="{945B3557-B381-471B-A7AE-41DEE12813DE}">
      <dsp:nvSpPr>
        <dsp:cNvPr id="0" name=""/>
        <dsp:cNvSpPr/>
      </dsp:nvSpPr>
      <dsp:spPr>
        <a:xfrm>
          <a:off x="0" y="1817691"/>
          <a:ext cx="2786665" cy="1054224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Sectorial</a:t>
          </a:r>
        </a:p>
      </dsp:txBody>
      <dsp:txXfrm>
        <a:off x="51463" y="1869154"/>
        <a:ext cx="2683739" cy="951298"/>
      </dsp:txXfrm>
    </dsp:sp>
    <dsp:sp modelId="{3DE2A54F-BE12-4E0D-8880-962A2CB7F9EB}">
      <dsp:nvSpPr>
        <dsp:cNvPr id="0" name=""/>
        <dsp:cNvSpPr/>
      </dsp:nvSpPr>
      <dsp:spPr>
        <a:xfrm>
          <a:off x="2789318" y="2855526"/>
          <a:ext cx="8663429" cy="14776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u="sng" kern="1200" noProof="0" dirty="0">
              <a:latin typeface="Calibri" panose="020F0502020204030204" pitchFamily="34" charset="0"/>
            </a:rPr>
            <a:t>Proyectos de </a:t>
          </a:r>
          <a:r>
            <a:rPr lang="es-ES" sz="1600" b="1" u="sng" kern="1200" noProof="0" dirty="0" smtClean="0">
              <a:latin typeface="Calibri" panose="020F0502020204030204" pitchFamily="34" charset="0"/>
            </a:rPr>
            <a:t>inversión</a:t>
          </a:r>
          <a:r>
            <a:rPr lang="es-ES" sz="1600" b="1" u="sng" kern="1200" dirty="0" smtClean="0">
              <a:latin typeface="Calibri" panose="020F0502020204030204" pitchFamily="34" charset="0"/>
            </a:rPr>
            <a:t> </a:t>
          </a:r>
          <a:r>
            <a:rPr lang="es-ES" sz="1600" b="1" u="sng" kern="1200" dirty="0">
              <a:latin typeface="Calibri" panose="020F0502020204030204" pitchFamily="34" charset="0"/>
            </a:rPr>
            <a:t>industrial </a:t>
          </a:r>
          <a:r>
            <a:rPr lang="es-ES" sz="1600" b="1" u="sng" kern="1200" dirty="0" smtClean="0">
              <a:latin typeface="Calibri" panose="020F0502020204030204" pitchFamily="34" charset="0"/>
            </a:rPr>
            <a:t>productiva</a:t>
          </a:r>
          <a:r>
            <a:rPr kumimoji="0" lang="es-ES" sz="1600" b="1" i="0" u="sng" strike="noStrike" kern="1200" cap="none" spc="0" normalizeH="0" baseline="0" noProof="0" dirty="0" smtClean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rPr>
            <a:t>:</a:t>
          </a:r>
          <a:endParaRPr lang="es-ES" sz="1600" b="1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Calibri" panose="020F0502020204030204" pitchFamily="34" charset="0"/>
            </a:rPr>
            <a:t>Creación o Traslado de establecimientos Industriales</a:t>
          </a:r>
          <a:endParaRPr lang="es-ES" sz="1600" kern="1200" dirty="0">
            <a:latin typeface="Calibri" panose="020F0502020204030204" pitchFamily="34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Calibri" panose="020F0502020204030204" pitchFamily="34" charset="0"/>
            </a:rPr>
            <a:t>Mejoras y/o modificaciones de líneas de producción</a:t>
          </a:r>
          <a:endParaRPr lang="es-ES" sz="1600" kern="1200" dirty="0">
            <a:latin typeface="Calibri" panose="020F0502020204030204" pitchFamily="34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latin typeface="Calibri" panose="020F0502020204030204" pitchFamily="34" charset="0"/>
            </a:rPr>
            <a:t>Implementación productiva de tecnologías de la "Industria Conectada 4.0."</a:t>
          </a:r>
          <a:endParaRPr kumimoji="0" lang="es-ES" sz="1600" b="0" i="0" u="none" strike="noStrike" kern="1200" cap="none" spc="0" normalizeH="0" baseline="0" noProof="0" dirty="0">
            <a:ln/>
            <a:effectLst/>
            <a:uLnTx/>
            <a:uFillTx/>
            <a:latin typeface="Calibri" panose="020F0502020204030204" pitchFamily="34" charset="0"/>
          </a:endParaRPr>
        </a:p>
      </dsp:txBody>
      <dsp:txXfrm>
        <a:off x="2789318" y="3040231"/>
        <a:ext cx="8109314" cy="1108229"/>
      </dsp:txXfrm>
    </dsp:sp>
    <dsp:sp modelId="{132D80C9-EBA3-46AE-8287-5C76E0CB2BF7}">
      <dsp:nvSpPr>
        <dsp:cNvPr id="0" name=""/>
        <dsp:cNvSpPr/>
      </dsp:nvSpPr>
      <dsp:spPr>
        <a:xfrm>
          <a:off x="0" y="2993460"/>
          <a:ext cx="2786665" cy="120177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Temático</a:t>
          </a:r>
        </a:p>
      </dsp:txBody>
      <dsp:txXfrm>
        <a:off x="58666" y="3052126"/>
        <a:ext cx="2669333" cy="1084438"/>
      </dsp:txXfrm>
    </dsp:sp>
    <dsp:sp modelId="{BECFD727-023B-4B35-938D-2B68EC577B1E}">
      <dsp:nvSpPr>
        <dsp:cNvPr id="0" name=""/>
        <dsp:cNvSpPr/>
      </dsp:nvSpPr>
      <dsp:spPr>
        <a:xfrm>
          <a:off x="2789318" y="4279476"/>
          <a:ext cx="8663429" cy="8469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ES" sz="1600" b="0" i="0" u="none" strike="noStrike" kern="1200" cap="none" spc="0" normalizeH="0" baseline="0" noProof="0">
              <a:ln/>
              <a:effectLst/>
              <a:uLnTx/>
              <a:uFillTx/>
              <a:latin typeface="Calibri" panose="020F0502020204030204" pitchFamily="34" charset="0"/>
            </a:rPr>
            <a:t>Todos los tamaños de empresa</a:t>
          </a:r>
          <a:endParaRPr kumimoji="0" lang="es-ES" sz="1600" b="0" i="0" u="none" strike="noStrike" kern="1200" cap="none" spc="0" normalizeH="0" baseline="0" noProof="0" dirty="0">
            <a:ln/>
            <a:effectLst/>
            <a:uLnTx/>
            <a:uFillTx/>
            <a:latin typeface="Calibri" panose="020F0502020204030204" pitchFamily="34" charset="0"/>
          </a:endParaRPr>
        </a:p>
      </dsp:txBody>
      <dsp:txXfrm>
        <a:off x="2789318" y="4385341"/>
        <a:ext cx="8345834" cy="635191"/>
      </dsp:txXfrm>
    </dsp:sp>
    <dsp:sp modelId="{19BD7628-0657-41F1-8455-C55B9B21A2BF}">
      <dsp:nvSpPr>
        <dsp:cNvPr id="0" name=""/>
        <dsp:cNvSpPr/>
      </dsp:nvSpPr>
      <dsp:spPr>
        <a:xfrm>
          <a:off x="0" y="4275244"/>
          <a:ext cx="2786665" cy="855386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/>
            <a:t>Por tamaño de empresa</a:t>
          </a:r>
          <a:endParaRPr kumimoji="0" lang="es-ES" sz="1800" b="0" i="0" u="none" strike="noStrike" kern="1200" cap="none" spc="0" normalizeH="0" baseline="0" noProof="0" dirty="0">
            <a:ln/>
            <a:effectLst/>
            <a:uLnTx/>
            <a:uFillTx/>
            <a:latin typeface="Calibri" panose="020F0502020204030204" pitchFamily="34" charset="0"/>
          </a:endParaRPr>
        </a:p>
      </dsp:txBody>
      <dsp:txXfrm>
        <a:off x="41757" y="4317001"/>
        <a:ext cx="2703151" cy="771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62BC6-EF32-486F-85AF-6442C72C4660}">
      <dsp:nvSpPr>
        <dsp:cNvPr id="0" name=""/>
        <dsp:cNvSpPr/>
      </dsp:nvSpPr>
      <dsp:spPr>
        <a:xfrm rot="5400000">
          <a:off x="-253392" y="256438"/>
          <a:ext cx="1689282" cy="118249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Tipo de financiación</a:t>
          </a:r>
        </a:p>
      </dsp:txBody>
      <dsp:txXfrm rot="-5400000">
        <a:off x="1" y="594295"/>
        <a:ext cx="1182497" cy="506785"/>
      </dsp:txXfrm>
    </dsp:sp>
    <dsp:sp modelId="{BD7B6895-31B5-4D7D-8E9F-CE7F2B60CF85}">
      <dsp:nvSpPr>
        <dsp:cNvPr id="0" name=""/>
        <dsp:cNvSpPr/>
      </dsp:nvSpPr>
      <dsp:spPr>
        <a:xfrm rot="5400000">
          <a:off x="4700838" y="-3515294"/>
          <a:ext cx="1098033" cy="81347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/>
            <a:t>Préstamo</a:t>
          </a:r>
          <a:r>
            <a:rPr lang="es-ES" sz="1500" kern="1200" dirty="0"/>
            <a:t> del 75% del presupuesto financiable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/>
            <a:t>Tipo de interés </a:t>
          </a:r>
          <a:r>
            <a:rPr lang="es-ES" sz="1500" kern="1200" dirty="0" smtClean="0"/>
            <a:t>fijo: En la convocatoria de 2019 fue de 1%.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/>
            <a:t>Plazo de amortización: </a:t>
          </a:r>
          <a:r>
            <a:rPr lang="es-ES" sz="1500" kern="1200" dirty="0" smtClean="0"/>
            <a:t>10 </a:t>
          </a:r>
          <a:r>
            <a:rPr lang="es-ES" sz="1500" kern="1200" dirty="0"/>
            <a:t>años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/>
            <a:t>Plazo de carencia: 3 años</a:t>
          </a:r>
        </a:p>
      </dsp:txBody>
      <dsp:txXfrm rot="-5400000">
        <a:off x="1182497" y="56649"/>
        <a:ext cx="8081113" cy="990829"/>
      </dsp:txXfrm>
    </dsp:sp>
    <dsp:sp modelId="{910621E2-E683-4DAD-8AAD-038BEFE774AC}">
      <dsp:nvSpPr>
        <dsp:cNvPr id="0" name=""/>
        <dsp:cNvSpPr/>
      </dsp:nvSpPr>
      <dsp:spPr>
        <a:xfrm rot="5400000">
          <a:off x="-253392" y="1752687"/>
          <a:ext cx="1689282" cy="1182497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Garantías</a:t>
          </a:r>
        </a:p>
      </dsp:txBody>
      <dsp:txXfrm rot="-5400000">
        <a:off x="1" y="2090544"/>
        <a:ext cx="1182497" cy="506785"/>
      </dsp:txXfrm>
    </dsp:sp>
    <dsp:sp modelId="{608F60DC-D53C-402D-B3E8-6B7AC5269A5F}">
      <dsp:nvSpPr>
        <dsp:cNvPr id="0" name=""/>
        <dsp:cNvSpPr/>
      </dsp:nvSpPr>
      <dsp:spPr>
        <a:xfrm rot="5400000">
          <a:off x="4700838" y="-2019045"/>
          <a:ext cx="1098033" cy="81347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Garantías según estructura financiera: 10% - 41% - 70% del préstamo propuesto.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/>
            <a:t>Aval bancario o de SGR</a:t>
          </a:r>
        </a:p>
      </dsp:txBody>
      <dsp:txXfrm rot="-5400000">
        <a:off x="1182497" y="1552898"/>
        <a:ext cx="8081113" cy="990829"/>
      </dsp:txXfrm>
    </dsp:sp>
    <dsp:sp modelId="{B91B7042-F56B-4749-A813-1B900454BCC0}">
      <dsp:nvSpPr>
        <dsp:cNvPr id="0" name=""/>
        <dsp:cNvSpPr/>
      </dsp:nvSpPr>
      <dsp:spPr>
        <a:xfrm rot="5400000">
          <a:off x="-253392" y="3248936"/>
          <a:ext cx="1689282" cy="1182497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Límites</a:t>
          </a:r>
        </a:p>
      </dsp:txBody>
      <dsp:txXfrm rot="-5400000">
        <a:off x="1" y="3586793"/>
        <a:ext cx="1182497" cy="506785"/>
      </dsp:txXfrm>
    </dsp:sp>
    <dsp:sp modelId="{60F63366-7F86-40AE-B397-38AB9418C028}">
      <dsp:nvSpPr>
        <dsp:cNvPr id="0" name=""/>
        <dsp:cNvSpPr/>
      </dsp:nvSpPr>
      <dsp:spPr>
        <a:xfrm rot="5400000">
          <a:off x="4700838" y="-522796"/>
          <a:ext cx="1098033" cy="81347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Presupuesto mínimo financiable: 100.000 €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Préstamo máximo: Limitado por el riesgo vivo de la empresa a 5 x F.P. (Cuentas significativas) y 3 x F.P. (C. no significativas)</a:t>
          </a:r>
          <a:endParaRPr lang="es-ES" sz="1500" kern="1200" dirty="0"/>
        </a:p>
      </dsp:txBody>
      <dsp:txXfrm rot="-5400000">
        <a:off x="1182497" y="3049147"/>
        <a:ext cx="8081113" cy="990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68DAA-CC16-48CA-B913-A4460D41F390}" type="datetimeFigureOut">
              <a:rPr lang="es-ES" smtClean="0"/>
              <a:t>12/11/2020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1290B-EE3A-4E3F-9795-C71EB80049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208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-236538" y="800100"/>
            <a:ext cx="7100888" cy="399573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61021-B1F5-4AFF-B5F5-C1C3622E4E94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636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-236538" y="800100"/>
            <a:ext cx="7100888" cy="399573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61021-B1F5-4AFF-B5F5-C1C3622E4E94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573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-236538" y="800100"/>
            <a:ext cx="7100888" cy="399573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61021-B1F5-4AFF-B5F5-C1C3622E4E94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077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-236538" y="800100"/>
            <a:ext cx="7100888" cy="399573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61021-B1F5-4AFF-B5F5-C1C3622E4E94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93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-236538" y="800100"/>
            <a:ext cx="7100888" cy="399573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61021-B1F5-4AFF-B5F5-C1C3622E4E94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94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-236538" y="800100"/>
            <a:ext cx="7100888" cy="399573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61021-B1F5-4AFF-B5F5-C1C3622E4E94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22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007435" y="5805265"/>
            <a:ext cx="2844800" cy="365125"/>
          </a:xfrm>
          <a:prstGeom prst="rect">
            <a:avLst/>
          </a:prstGeom>
        </p:spPr>
        <p:txBody>
          <a:bodyPr/>
          <a:lstStyle/>
          <a:p>
            <a:fld id="{AFA79B22-EC0E-4186-A0EB-530D4C9116CE}" type="datetime1">
              <a:rPr lang="es-ES_tradnl" smtClean="0"/>
              <a:t>12/11/2020</a:t>
            </a:fld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880309" y="6376244"/>
            <a:ext cx="284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E9EAE2-469A-4308-9DC0-398B868A5E3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1600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B8D6DE2-349B-4620-BE17-882845268F57}" type="datetime1">
              <a:rPr lang="es-ES_tradnl" smtClean="0"/>
              <a:t>12/11/2020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746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2036CB0-02BD-4225-A0FA-03BFAF0A73B0}" type="datetime1">
              <a:rPr lang="es-ES_tradnl" smtClean="0"/>
              <a:t>12/11/2020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1822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2717" y="1508400"/>
            <a:ext cx="11068063" cy="4590000"/>
          </a:xfrm>
          <a:prstGeom prst="rect">
            <a:avLst/>
          </a:prstGeom>
        </p:spPr>
        <p:txBody>
          <a:bodyPr lIns="0" tIns="0" rIns="0" bIns="0"/>
          <a:lstStyle>
            <a:lvl1pPr marL="172800" indent="-172800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tabLst/>
              <a:defRPr b="0"/>
            </a:lvl1pPr>
            <a:lvl2pPr marL="630000" indent="-230400">
              <a:spcBef>
                <a:spcPts val="384"/>
              </a:spcBef>
              <a:buFont typeface="Arial" pitchFamily="34" charset="0"/>
              <a:buChar char="–"/>
              <a:defRPr/>
            </a:lvl2pPr>
            <a:lvl3pPr marL="10764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1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607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sz="quarter" idx="14"/>
          </p:nvPr>
        </p:nvSpPr>
        <p:spPr>
          <a:xfrm>
            <a:off x="335360" y="1268413"/>
            <a:ext cx="11521280" cy="5040312"/>
          </a:xfrm>
        </p:spPr>
        <p:txBody>
          <a:bodyPr/>
          <a:lstStyle>
            <a:lvl1pPr marL="179388" indent="-179388">
              <a:defRPr/>
            </a:lvl1pPr>
            <a:lvl2pPr marL="536575" indent="-168275">
              <a:defRPr/>
            </a:lvl2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7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335360" y="98630"/>
            <a:ext cx="11521280" cy="188640"/>
          </a:xfrm>
        </p:spPr>
        <p:txBody>
          <a:bodyPr anchor="ctr">
            <a:noAutofit/>
          </a:bodyPr>
          <a:lstStyle>
            <a:lvl1pPr marL="0" indent="0">
              <a:buNone/>
              <a:defRPr sz="105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1736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335364" y="98630"/>
            <a:ext cx="11529641" cy="188640"/>
          </a:xfrm>
        </p:spPr>
        <p:txBody>
          <a:bodyPr anchor="ctr">
            <a:noAutofit/>
          </a:bodyPr>
          <a:lstStyle>
            <a:lvl1pPr marL="0" indent="0">
              <a:buNone/>
              <a:defRPr sz="105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52293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947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684457" y="122464"/>
            <a:ext cx="11073636" cy="188640"/>
          </a:xfrm>
        </p:spPr>
        <p:txBody>
          <a:bodyPr anchor="ctr">
            <a:noAutofit/>
          </a:bodyPr>
          <a:lstStyle>
            <a:lvl1pPr marL="0" indent="0">
              <a:buNone/>
              <a:defRPr sz="9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39575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335364" y="98630"/>
            <a:ext cx="11529641" cy="188640"/>
          </a:xfrm>
        </p:spPr>
        <p:txBody>
          <a:bodyPr anchor="ctr">
            <a:noAutofit/>
          </a:bodyPr>
          <a:lstStyle>
            <a:lvl1pPr marL="0" indent="0">
              <a:buNone/>
              <a:defRPr sz="105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72612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21161" y="2418186"/>
            <a:ext cx="5672015" cy="1154558"/>
          </a:xfrm>
        </p:spPr>
        <p:txBody>
          <a:bodyPr anchor="ctr"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21161" y="3500735"/>
            <a:ext cx="5672015" cy="576064"/>
          </a:xfr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l">
              <a:buNone/>
              <a:def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2"/>
          </p:nvPr>
        </p:nvSpPr>
        <p:spPr>
          <a:xfrm>
            <a:off x="1221154" y="4364782"/>
            <a:ext cx="2836985" cy="36036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6077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A6499A1-5F71-41EB-9F87-9649879627AE}" type="datetime1">
              <a:rPr lang="es-ES_tradnl" smtClean="0"/>
              <a:t>12/11/2020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8614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751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sz="quarter" idx="14"/>
          </p:nvPr>
        </p:nvSpPr>
        <p:spPr>
          <a:xfrm>
            <a:off x="335360" y="1268413"/>
            <a:ext cx="11521280" cy="5040312"/>
          </a:xfrm>
        </p:spPr>
        <p:txBody>
          <a:bodyPr/>
          <a:lstStyle>
            <a:lvl1pPr marL="179388" indent="-179388">
              <a:defRPr/>
            </a:lvl1pPr>
            <a:lvl2pPr marL="536575" indent="-168275">
              <a:defRPr/>
            </a:lvl2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7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335360" y="98630"/>
            <a:ext cx="11521280" cy="188640"/>
          </a:xfrm>
        </p:spPr>
        <p:txBody>
          <a:bodyPr anchor="ctr">
            <a:noAutofit/>
          </a:bodyPr>
          <a:lstStyle>
            <a:lvl1pPr marL="0" indent="0">
              <a:buNone/>
              <a:defRPr sz="105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5362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335364" y="98630"/>
            <a:ext cx="11529641" cy="188640"/>
          </a:xfrm>
        </p:spPr>
        <p:txBody>
          <a:bodyPr anchor="ctr">
            <a:noAutofit/>
          </a:bodyPr>
          <a:lstStyle>
            <a:lvl1pPr marL="0" indent="0">
              <a:buNone/>
              <a:defRPr sz="105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87059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526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21161" y="2418186"/>
            <a:ext cx="5672015" cy="1154558"/>
          </a:xfrm>
        </p:spPr>
        <p:txBody>
          <a:bodyPr anchor="ctr"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21161" y="3500735"/>
            <a:ext cx="5672015" cy="576064"/>
          </a:xfr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l">
              <a:buNone/>
              <a:def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2"/>
          </p:nvPr>
        </p:nvSpPr>
        <p:spPr>
          <a:xfrm>
            <a:off x="1221154" y="4364782"/>
            <a:ext cx="2836985" cy="360362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38687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007435" y="5805265"/>
            <a:ext cx="2844800" cy="365125"/>
          </a:xfrm>
          <a:prstGeom prst="rect">
            <a:avLst/>
          </a:prstGeom>
        </p:spPr>
        <p:txBody>
          <a:bodyPr/>
          <a:lstStyle/>
          <a:p>
            <a:fld id="{AFA79B22-EC0E-4186-A0EB-530D4C9116CE}" type="datetime1">
              <a:rPr lang="es-ES_tradnl" smtClean="0">
                <a:solidFill>
                  <a:prstClr val="black"/>
                </a:solidFill>
              </a:rPr>
              <a:pPr/>
              <a:t>12/11/2020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880309" y="6376244"/>
            <a:ext cx="284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E9EAE2-469A-4308-9DC0-398B868A5E3E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20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A6499A1-5F71-41EB-9F87-9649879627AE}" type="datetime1">
              <a:rPr lang="es-ES_tradnl" smtClean="0">
                <a:solidFill>
                  <a:prstClr val="black"/>
                </a:solidFill>
              </a:rPr>
              <a:pPr/>
              <a:t>12/11/2020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02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DB165F-56F0-447D-8AEA-8135452CF288}" type="datetime1">
              <a:rPr lang="es-ES_tradnl" smtClean="0">
                <a:solidFill>
                  <a:prstClr val="black"/>
                </a:solidFill>
              </a:rPr>
              <a:pPr/>
              <a:t>12/11/2020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17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F7E772-B78F-445E-9DA4-7502E7446314}" type="datetime1">
              <a:rPr lang="es-ES_tradnl" smtClean="0">
                <a:solidFill>
                  <a:prstClr val="black"/>
                </a:solidFill>
              </a:rPr>
              <a:pPr/>
              <a:t>12/11/2020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68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071DE2D-B982-453D-98B0-C8103A3008B0}" type="datetime1">
              <a:rPr lang="es-ES_tradnl" smtClean="0">
                <a:solidFill>
                  <a:prstClr val="black"/>
                </a:solidFill>
              </a:rPr>
              <a:pPr/>
              <a:t>12/11/2020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7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DB165F-56F0-447D-8AEA-8135452CF288}" type="datetime1">
              <a:rPr lang="es-ES_tradnl" smtClean="0"/>
              <a:t>12/11/2020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925344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CCE2FF9-6262-44B6-A80B-E046D21A004B}" type="datetime1">
              <a:rPr lang="es-ES_tradnl" smtClean="0">
                <a:solidFill>
                  <a:prstClr val="black"/>
                </a:solidFill>
              </a:rPr>
              <a:pPr/>
              <a:t>12/11/2020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83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680744D-2B1A-4B7E-8C44-3C1F3F95EA55}" type="datetime1">
              <a:rPr lang="es-ES_tradnl" smtClean="0">
                <a:solidFill>
                  <a:prstClr val="black"/>
                </a:solidFill>
              </a:rPr>
              <a:pPr/>
              <a:t>12/11/2020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99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8B476B0-F1DF-4993-8E62-5933E4347C8F}" type="datetime1">
              <a:rPr lang="es-ES_tradnl" smtClean="0">
                <a:solidFill>
                  <a:prstClr val="black"/>
                </a:solidFill>
              </a:rPr>
              <a:pPr/>
              <a:t>12/11/2020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04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612E726-6F23-4F0E-822C-39CA445E435E}" type="datetime1">
              <a:rPr lang="es-ES_tradnl" smtClean="0">
                <a:solidFill>
                  <a:prstClr val="black"/>
                </a:solidFill>
              </a:rPr>
              <a:pPr/>
              <a:t>12/11/2020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91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B8D6DE2-349B-4620-BE17-882845268F57}" type="datetime1">
              <a:rPr lang="es-ES_tradnl" smtClean="0">
                <a:solidFill>
                  <a:prstClr val="black"/>
                </a:solidFill>
              </a:rPr>
              <a:pPr/>
              <a:t>12/11/2020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26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2036CB0-02BD-4225-A0FA-03BFAF0A73B0}" type="datetime1">
              <a:rPr lang="es-ES_tradnl" smtClean="0">
                <a:solidFill>
                  <a:prstClr val="black"/>
                </a:solidFill>
              </a:rPr>
              <a:pPr/>
              <a:t>12/11/2020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51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2717" y="1508400"/>
            <a:ext cx="11068063" cy="4590000"/>
          </a:xfrm>
          <a:prstGeom prst="rect">
            <a:avLst/>
          </a:prstGeom>
        </p:spPr>
        <p:txBody>
          <a:bodyPr lIns="0" tIns="0" rIns="0" bIns="0"/>
          <a:lstStyle>
            <a:lvl1pPr marL="172800" indent="-172800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tabLst/>
              <a:defRPr b="0"/>
            </a:lvl1pPr>
            <a:lvl2pPr marL="630000" indent="-230400">
              <a:spcBef>
                <a:spcPts val="384"/>
              </a:spcBef>
              <a:buFont typeface="Arial" pitchFamily="34" charset="0"/>
              <a:buChar char="–"/>
              <a:defRPr/>
            </a:lvl2pPr>
            <a:lvl3pPr marL="10764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96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6050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007435" y="5805265"/>
            <a:ext cx="2844800" cy="365125"/>
          </a:xfrm>
          <a:prstGeom prst="rect">
            <a:avLst/>
          </a:prstGeom>
        </p:spPr>
        <p:txBody>
          <a:bodyPr/>
          <a:lstStyle/>
          <a:p>
            <a:fld id="{AFA79B22-EC0E-4186-A0EB-530D4C9116CE}" type="datetime1">
              <a:rPr lang="es-ES_tradnl" smtClean="0">
                <a:solidFill>
                  <a:prstClr val="black"/>
                </a:solidFill>
              </a:rPr>
              <a:pPr/>
              <a:t>12/11/2020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880309" y="6376244"/>
            <a:ext cx="284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E9EAE2-469A-4308-9DC0-398B868A5E3E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89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A6499A1-5F71-41EB-9F87-9649879627AE}" type="datetime1">
              <a:rPr lang="es-ES_tradnl" smtClean="0">
                <a:solidFill>
                  <a:prstClr val="black"/>
                </a:solidFill>
              </a:rPr>
              <a:pPr/>
              <a:t>12/11/2020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5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F7E772-B78F-445E-9DA4-7502E7446314}" type="datetime1">
              <a:rPr lang="es-ES_tradnl" smtClean="0"/>
              <a:t>12/11/2020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65923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DB165F-56F0-447D-8AEA-8135452CF288}" type="datetime1">
              <a:rPr lang="es-ES_tradnl" smtClean="0">
                <a:solidFill>
                  <a:prstClr val="black"/>
                </a:solidFill>
              </a:rPr>
              <a:pPr/>
              <a:t>12/11/2020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997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F7E772-B78F-445E-9DA4-7502E7446314}" type="datetime1">
              <a:rPr lang="es-ES_tradnl" smtClean="0">
                <a:solidFill>
                  <a:prstClr val="black"/>
                </a:solidFill>
              </a:rPr>
              <a:pPr/>
              <a:t>12/11/2020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439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071DE2D-B982-453D-98B0-C8103A3008B0}" type="datetime1">
              <a:rPr lang="es-ES_tradnl" smtClean="0">
                <a:solidFill>
                  <a:prstClr val="black"/>
                </a:solidFill>
              </a:rPr>
              <a:pPr/>
              <a:t>12/11/2020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86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CCE2FF9-6262-44B6-A80B-E046D21A004B}" type="datetime1">
              <a:rPr lang="es-ES_tradnl" smtClean="0">
                <a:solidFill>
                  <a:prstClr val="black"/>
                </a:solidFill>
              </a:rPr>
              <a:pPr/>
              <a:t>12/11/2020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10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680744D-2B1A-4B7E-8C44-3C1F3F95EA55}" type="datetime1">
              <a:rPr lang="es-ES_tradnl" smtClean="0">
                <a:solidFill>
                  <a:prstClr val="black"/>
                </a:solidFill>
              </a:rPr>
              <a:pPr/>
              <a:t>12/11/2020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075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8B476B0-F1DF-4993-8E62-5933E4347C8F}" type="datetime1">
              <a:rPr lang="es-ES_tradnl" smtClean="0">
                <a:solidFill>
                  <a:prstClr val="black"/>
                </a:solidFill>
              </a:rPr>
              <a:pPr/>
              <a:t>12/11/2020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842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612E726-6F23-4F0E-822C-39CA445E435E}" type="datetime1">
              <a:rPr lang="es-ES_tradnl" smtClean="0">
                <a:solidFill>
                  <a:prstClr val="black"/>
                </a:solidFill>
              </a:rPr>
              <a:pPr/>
              <a:t>12/11/2020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046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B8D6DE2-349B-4620-BE17-882845268F57}" type="datetime1">
              <a:rPr lang="es-ES_tradnl" smtClean="0">
                <a:solidFill>
                  <a:prstClr val="black"/>
                </a:solidFill>
              </a:rPr>
              <a:pPr/>
              <a:t>12/11/2020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367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2036CB0-02BD-4225-A0FA-03BFAF0A73B0}" type="datetime1">
              <a:rPr lang="es-ES_tradnl" smtClean="0">
                <a:solidFill>
                  <a:prstClr val="black"/>
                </a:solidFill>
              </a:rPr>
              <a:pPr/>
              <a:t>12/11/2020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177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2717" y="1508400"/>
            <a:ext cx="11068063" cy="4590000"/>
          </a:xfrm>
          <a:prstGeom prst="rect">
            <a:avLst/>
          </a:prstGeom>
        </p:spPr>
        <p:txBody>
          <a:bodyPr lIns="0" tIns="0" rIns="0" bIns="0"/>
          <a:lstStyle>
            <a:lvl1pPr marL="172800" indent="-172800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tabLst/>
              <a:defRPr b="0"/>
            </a:lvl1pPr>
            <a:lvl2pPr marL="630000" indent="-230400">
              <a:spcBef>
                <a:spcPts val="384"/>
              </a:spcBef>
              <a:buFont typeface="Arial" pitchFamily="34" charset="0"/>
              <a:buChar char="–"/>
              <a:defRPr/>
            </a:lvl2pPr>
            <a:lvl3pPr marL="10764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8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071DE2D-B982-453D-98B0-C8103A3008B0}" type="datetime1">
              <a:rPr lang="es-ES_tradnl" smtClean="0"/>
              <a:t>12/11/2020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2353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34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CCE2FF9-6262-44B6-A80B-E046D21A004B}" type="datetime1">
              <a:rPr lang="es-ES_tradnl" smtClean="0"/>
              <a:t>12/11/2020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564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680744D-2B1A-4B7E-8C44-3C1F3F95EA55}" type="datetime1">
              <a:rPr lang="es-ES_tradnl" smtClean="0"/>
              <a:t>12/11/2020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355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8B476B0-F1DF-4993-8E62-5933E4347C8F}" type="datetime1">
              <a:rPr lang="es-ES_tradnl" smtClean="0"/>
              <a:t>12/11/2020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265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612E726-6F23-4F0E-822C-39CA445E435E}" type="datetime1">
              <a:rPr lang="es-ES_tradnl" smtClean="0"/>
              <a:t>12/11/2020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654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6000768"/>
            <a:ext cx="12192000" cy="884616"/>
          </a:xfrm>
          <a:prstGeom prst="rect">
            <a:avLst/>
          </a:prstGeom>
          <a:solidFill>
            <a:srgbClr val="F6D21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 sz="24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8" name="Picture 19"/>
          <p:cNvPicPr>
            <a:picLocks noChangeAspect="1" noChangeArrowheads="1"/>
          </p:cNvPicPr>
          <p:nvPr userDrawn="1"/>
        </p:nvPicPr>
        <p:blipFill rotWithShape="1">
          <a:blip r:embed="rId15" cstate="print"/>
          <a:srcRect/>
          <a:stretch/>
        </p:blipFill>
        <p:spPr bwMode="auto">
          <a:xfrm>
            <a:off x="-18946" y="6013054"/>
            <a:ext cx="3266017" cy="849503"/>
          </a:xfrm>
          <a:prstGeom prst="rect">
            <a:avLst/>
          </a:prstGeom>
          <a:solidFill>
            <a:srgbClr val="FFD937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09F9A-A50F-4C84-A465-F7075016F8C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284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número de diapositiva"/>
          <p:cNvSpPr txBox="1">
            <a:spLocks/>
          </p:cNvSpPr>
          <p:nvPr/>
        </p:nvSpPr>
        <p:spPr>
          <a:xfrm>
            <a:off x="11837538" y="6579681"/>
            <a:ext cx="354462" cy="288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CEF99-55C6-4480-A94C-7A7D18CCB18B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35360" y="274638"/>
            <a:ext cx="11521280" cy="633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35360" y="1268767"/>
            <a:ext cx="11521280" cy="5040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4" y="6459715"/>
            <a:ext cx="12184617" cy="0"/>
          </a:xfrm>
          <a:prstGeom prst="line">
            <a:avLst/>
          </a:prstGeom>
          <a:ln>
            <a:gradFill flip="none" rotWithShape="1">
              <a:gsLst>
                <a:gs pos="8300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3769588" y="6590128"/>
            <a:ext cx="47082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0" cap="none" spc="0" normalizeH="0" baseline="0" noProof="0" dirty="0">
                <a:ln>
                  <a:noFill/>
                </a:ln>
                <a:solidFill>
                  <a:srgbClr val="929292"/>
                </a:solidFill>
                <a:effectLst/>
                <a:uLnTx/>
                <a:uFillTx/>
              </a:rPr>
              <a:t>Industria Conectada 4.0</a:t>
            </a:r>
          </a:p>
        </p:txBody>
      </p:sp>
      <p:pic>
        <p:nvPicPr>
          <p:cNvPr id="11" name="Picture 10" descr="Screen Shot 2013-09-10 at 20.03.22 .png"/>
          <p:cNvPicPr>
            <a:picLocks noChangeAspect="1"/>
          </p:cNvPicPr>
          <p:nvPr/>
        </p:nvPicPr>
        <p:blipFill>
          <a:blip r:embed="rId13" cstate="print"/>
          <a:srcRect t="21033" r="69565" b="19742"/>
          <a:stretch>
            <a:fillRect/>
          </a:stretch>
        </p:blipFill>
        <p:spPr>
          <a:xfrm>
            <a:off x="9197883" y="6593248"/>
            <a:ext cx="945694" cy="2286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932" y="6641523"/>
            <a:ext cx="1174154" cy="100935"/>
          </a:xfrm>
          <a:prstGeom prst="rect">
            <a:avLst/>
          </a:prstGeom>
        </p:spPr>
      </p:pic>
      <p:pic>
        <p:nvPicPr>
          <p:cNvPr id="9" name="8 Imagen"/>
          <p:cNvPicPr/>
          <p:nvPr/>
        </p:nvPicPr>
        <p:blipFill rotWithShape="1">
          <a:blip r:embed="rId15" cstate="print"/>
          <a:srcRect l="30683" t="27020" r="27458" b="35606"/>
          <a:stretch/>
        </p:blipFill>
        <p:spPr bwMode="auto">
          <a:xfrm>
            <a:off x="314268" y="6485266"/>
            <a:ext cx="524022" cy="316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398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9388" indent="-179388" algn="just" defTabSz="914400" rtl="0" eaLnBrk="1" latinLnBrk="0" hangingPunct="1">
        <a:spcBef>
          <a:spcPct val="20000"/>
        </a:spcBef>
        <a:buFont typeface="Arial" pitchFamily="34" charset="0"/>
        <a:buChar char="•"/>
        <a:defRPr lang="es-ES" sz="1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168275" algn="just" defTabSz="914400" rtl="0" eaLnBrk="1" latinLnBrk="0" hangingPunct="1">
        <a:spcBef>
          <a:spcPct val="20000"/>
        </a:spcBef>
        <a:buFont typeface="Arial" pitchFamily="34" charset="0"/>
        <a:buChar char="•"/>
        <a:tabLst/>
        <a:defRPr lang="es-ES" sz="12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158750" algn="just" defTabSz="914400" rtl="0" eaLnBrk="1" latinLnBrk="0" hangingPunct="1">
        <a:spcBef>
          <a:spcPct val="20000"/>
        </a:spcBef>
        <a:buFont typeface="Arial" pitchFamily="34" charset="0"/>
        <a:buChar char="•"/>
        <a:defRPr lang="es-ES" sz="12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252538" indent="-149225" algn="just" defTabSz="914400" rtl="0" eaLnBrk="1" latinLnBrk="0" hangingPunct="1">
        <a:spcBef>
          <a:spcPct val="20000"/>
        </a:spcBef>
        <a:buFont typeface="Arial" pitchFamily="34" charset="0"/>
        <a:buChar char="•"/>
        <a:defRPr lang="es-ES" sz="12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609725" indent="-149225" algn="just" defTabSz="914400" rtl="0" eaLnBrk="1" latinLnBrk="0" hangingPunct="1">
        <a:spcBef>
          <a:spcPct val="20000"/>
        </a:spcBef>
        <a:buFont typeface="Arial" pitchFamily="34" charset="0"/>
        <a:buChar char="•"/>
        <a:defRPr lang="es-E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6000768"/>
            <a:ext cx="12192000" cy="884616"/>
          </a:xfrm>
          <a:prstGeom prst="rect">
            <a:avLst/>
          </a:prstGeom>
          <a:solidFill>
            <a:srgbClr val="F6D21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 sz="24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8" name="Picture 19"/>
          <p:cNvPicPr>
            <a:picLocks noChangeAspect="1" noChangeArrowheads="1"/>
          </p:cNvPicPr>
          <p:nvPr userDrawn="1"/>
        </p:nvPicPr>
        <p:blipFill rotWithShape="1">
          <a:blip r:embed="rId15" cstate="print"/>
          <a:srcRect/>
          <a:stretch/>
        </p:blipFill>
        <p:spPr bwMode="auto">
          <a:xfrm>
            <a:off x="-18946" y="6013054"/>
            <a:ext cx="3266017" cy="849503"/>
          </a:xfrm>
          <a:prstGeom prst="rect">
            <a:avLst/>
          </a:prstGeom>
          <a:solidFill>
            <a:srgbClr val="FFD937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09F9A-A50F-4C84-A465-F7075016F8C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8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6000768"/>
            <a:ext cx="12192000" cy="884616"/>
          </a:xfrm>
          <a:prstGeom prst="rect">
            <a:avLst/>
          </a:prstGeom>
          <a:solidFill>
            <a:srgbClr val="F6D21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s-ES" sz="24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8" name="Picture 19"/>
          <p:cNvPicPr>
            <a:picLocks noChangeAspect="1" noChangeArrowheads="1"/>
          </p:cNvPicPr>
          <p:nvPr userDrawn="1"/>
        </p:nvPicPr>
        <p:blipFill rotWithShape="1">
          <a:blip r:embed="rId15" cstate="print"/>
          <a:srcRect/>
          <a:stretch/>
        </p:blipFill>
        <p:spPr bwMode="auto">
          <a:xfrm>
            <a:off x="-18946" y="6013054"/>
            <a:ext cx="3266017" cy="849503"/>
          </a:xfrm>
          <a:prstGeom prst="rect">
            <a:avLst/>
          </a:prstGeom>
          <a:solidFill>
            <a:srgbClr val="FFD937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09F9A-A50F-4C84-A465-F7075016F8C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5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lataformapyme.es/es-es/Financiacion/Paginas/ApoyoFinanInd.aspx" TargetMode="External"/><Relationship Id="rId3" Type="http://schemas.openxmlformats.org/officeDocument/2006/relationships/image" Target="../media/image11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6.png"/><Relationship Id="rId9" Type="http://schemas.openxmlformats.org/officeDocument/2006/relationships/hyperlink" Target="mailto:financia_industria@mineco.es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Finan_Industria" TargetMode="External"/><Relationship Id="rId5" Type="http://schemas.openxmlformats.org/officeDocument/2006/relationships/hyperlink" Target="https://plataformapyme.es/es-es/Financiacion/Paginas/ApoyoFinanInd.aspx" TargetMode="External"/><Relationship Id="rId4" Type="http://schemas.openxmlformats.org/officeDocument/2006/relationships/hyperlink" Target="http://www.ipyme.org/FinanciacionIndustria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1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/>
          <p:nvPr/>
        </p:nvSpPr>
        <p:spPr>
          <a:xfrm>
            <a:off x="7523709" y="5459688"/>
            <a:ext cx="4323251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>
            <a:spAutoFit/>
          </a:bodyPr>
          <a:lstStyle/>
          <a:p>
            <a:pPr lvl="0" algn="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b="1" kern="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8" name="5 CuadroTexto"/>
          <p:cNvSpPr txBox="1"/>
          <p:nvPr/>
        </p:nvSpPr>
        <p:spPr>
          <a:xfrm>
            <a:off x="7523710" y="5819498"/>
            <a:ext cx="4323251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1200" b="1" kern="0" dirty="0" smtClean="0">
                <a:solidFill>
                  <a:prstClr val="white"/>
                </a:solidFill>
                <a:latin typeface="Calibri"/>
              </a:rPr>
              <a:t>Subdirección </a:t>
            </a:r>
            <a:r>
              <a:rPr lang="es-ES" sz="1200" b="1" kern="0" dirty="0">
                <a:solidFill>
                  <a:prstClr val="white"/>
                </a:solidFill>
                <a:latin typeface="Calibri"/>
              </a:rPr>
              <a:t>General de Gestión y Ejecución de Programas</a:t>
            </a:r>
          </a:p>
        </p:txBody>
      </p:sp>
      <p:sp>
        <p:nvSpPr>
          <p:cNvPr id="9" name="3 CuadroTexto"/>
          <p:cNvSpPr txBox="1"/>
          <p:nvPr/>
        </p:nvSpPr>
        <p:spPr>
          <a:xfrm>
            <a:off x="7919357" y="749526"/>
            <a:ext cx="3660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s-ES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17 de Noviembre de 2020</a:t>
            </a:r>
            <a:endParaRPr lang="es-ES_tradnl" sz="14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  <p:cxnSp>
        <p:nvCxnSpPr>
          <p:cNvPr id="10" name="2 Conector recto"/>
          <p:cNvCxnSpPr/>
          <p:nvPr/>
        </p:nvCxnSpPr>
        <p:spPr>
          <a:xfrm>
            <a:off x="8427488" y="1056324"/>
            <a:ext cx="31527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1584448" y="3082765"/>
            <a:ext cx="9011652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APOYO A LA INVERSION INDUSTRIAL</a:t>
            </a:r>
            <a:endParaRPr lang="es-ES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333375" y="465756"/>
            <a:ext cx="3895725" cy="805100"/>
            <a:chOff x="219074" y="173121"/>
            <a:chExt cx="4672213" cy="960598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89"/>
            <a:stretch/>
          </p:blipFill>
          <p:spPr>
            <a:xfrm>
              <a:off x="4048124" y="173121"/>
              <a:ext cx="843163" cy="960598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74" y="173121"/>
              <a:ext cx="3829050" cy="960598"/>
            </a:xfrm>
            <a:prstGeom prst="rect">
              <a:avLst/>
            </a:prstGeom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" y="5596041"/>
            <a:ext cx="925871" cy="86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0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90164" y="6135296"/>
            <a:ext cx="1997422" cy="6001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MINISTERIO DE ECONOMÍA, INDUSTRIA Y COMPETITIVIDAD</a:t>
            </a:r>
          </a:p>
        </p:txBody>
      </p:sp>
      <p:sp>
        <p:nvSpPr>
          <p:cNvPr id="7" name="Marcador de número de diapositiva 1"/>
          <p:cNvSpPr>
            <a:spLocks noGrp="1"/>
          </p:cNvSpPr>
          <p:nvPr>
            <p:ph type="sldNum" sz="quarter" idx="10"/>
          </p:nvPr>
        </p:nvSpPr>
        <p:spPr>
          <a:xfrm>
            <a:off x="11323813" y="6278873"/>
            <a:ext cx="599013" cy="313010"/>
          </a:xfrm>
        </p:spPr>
        <p:txBody>
          <a:bodyPr/>
          <a:lstStyle/>
          <a:p>
            <a:pPr>
              <a:defRPr/>
            </a:pPr>
            <a:fld id="{07BD59C3-E1A1-4B3E-B126-8B81EE49C1CD}" type="slidenum">
              <a:rPr lang="es-ES_tradnl" smtClean="0"/>
              <a:pPr>
                <a:defRPr/>
              </a:pPr>
              <a:t>10</a:t>
            </a:fld>
            <a:endParaRPr lang="es-ES_tradnl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9" y="5998398"/>
            <a:ext cx="3662517" cy="880392"/>
          </a:xfrm>
          <a:prstGeom prst="rect">
            <a:avLst/>
          </a:prstGeom>
        </p:spPr>
      </p:pic>
      <p:sp>
        <p:nvSpPr>
          <p:cNvPr id="19" name="Marcador de número de diapositiva 1"/>
          <p:cNvSpPr>
            <a:spLocks noGrp="1"/>
          </p:cNvSpPr>
          <p:nvPr>
            <p:ph type="sldNum" sz="quarter" idx="10"/>
          </p:nvPr>
        </p:nvSpPr>
        <p:spPr>
          <a:xfrm>
            <a:off x="11340762" y="6278873"/>
            <a:ext cx="599013" cy="313010"/>
          </a:xfrm>
        </p:spPr>
        <p:txBody>
          <a:bodyPr/>
          <a:lstStyle/>
          <a:p>
            <a:pPr>
              <a:defRPr/>
            </a:pPr>
            <a:fld id="{07BD59C3-E1A1-4B3E-B126-8B81EE49C1CD}" type="slidenum">
              <a:rPr lang="es-ES_tradnl" smtClean="0"/>
              <a:pPr>
                <a:defRPr/>
              </a:pPr>
              <a:t>10</a:t>
            </a:fld>
            <a:endParaRPr lang="es-ES_tradnl" dirty="0"/>
          </a:p>
        </p:txBody>
      </p:sp>
      <p:cxnSp>
        <p:nvCxnSpPr>
          <p:cNvPr id="35" name="Conector recto de flecha 34"/>
          <p:cNvCxnSpPr>
            <a:stCxn id="39" idx="0"/>
          </p:cNvCxnSpPr>
          <p:nvPr/>
        </p:nvCxnSpPr>
        <p:spPr>
          <a:xfrm flipV="1">
            <a:off x="3296652" y="3200400"/>
            <a:ext cx="5942756" cy="15210"/>
          </a:xfrm>
          <a:prstGeom prst="straightConnector1">
            <a:avLst/>
          </a:prstGeom>
          <a:ln w="762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n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40" y="1318627"/>
            <a:ext cx="1030947" cy="1233282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987" y="1395549"/>
            <a:ext cx="1015582" cy="1148049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17" y="1113378"/>
            <a:ext cx="1171575" cy="1171575"/>
          </a:xfrm>
          <a:prstGeom prst="rect">
            <a:avLst/>
          </a:prstGeom>
        </p:spPr>
      </p:pic>
      <p:sp>
        <p:nvSpPr>
          <p:cNvPr id="39" name="Redondear rectángulo de esquina diagonal 38"/>
          <p:cNvSpPr/>
          <p:nvPr/>
        </p:nvSpPr>
        <p:spPr>
          <a:xfrm>
            <a:off x="1211845" y="2473592"/>
            <a:ext cx="2084807" cy="1484036"/>
          </a:xfrm>
          <a:prstGeom prst="round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ENVIAR CUESTIONARIO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</a:rPr>
              <a:t>(puede descargarlo en </a:t>
            </a:r>
            <a:r>
              <a:rPr lang="es-ES" sz="1400" dirty="0">
                <a:hlinkClick r:id="rId8"/>
              </a:rPr>
              <a:t>https://plataformapyme.es/es-es/Financiacion/Paginas/ApoyoFinanInd.aspx</a:t>
            </a:r>
            <a:r>
              <a:rPr lang="es-ES" sz="1400" u="sng" dirty="0" smtClean="0">
                <a:solidFill>
                  <a:schemeClr val="tx1"/>
                </a:solidFill>
              </a:rPr>
              <a:t>)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40" name="Redondear rectángulo de esquina diagonal 39"/>
          <p:cNvSpPr/>
          <p:nvPr/>
        </p:nvSpPr>
        <p:spPr>
          <a:xfrm>
            <a:off x="3855030" y="2261611"/>
            <a:ext cx="2033337" cy="1941096"/>
          </a:xfrm>
          <a:prstGeom prst="round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Nuestros técnicos estudiarán su propuesta y le mandaran un correo para </a:t>
            </a:r>
            <a:r>
              <a:rPr lang="es-ES" sz="1400" b="1" dirty="0">
                <a:solidFill>
                  <a:schemeClr val="tx1"/>
                </a:solidFill>
              </a:rPr>
              <a:t>ACORDAR  UNA CITA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</a:rPr>
              <a:t>(</a:t>
            </a:r>
            <a:r>
              <a:rPr lang="es-ES" sz="1400" dirty="0">
                <a:solidFill>
                  <a:schemeClr val="tx1"/>
                </a:solidFill>
                <a:hlinkClick r:id="rId9"/>
              </a:rPr>
              <a:t>financia_industria@mincotur.es</a:t>
            </a:r>
            <a:r>
              <a:rPr lang="es-ES" sz="1400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41" name="Redondear rectángulo de esquina diagonal 40"/>
          <p:cNvSpPr/>
          <p:nvPr/>
        </p:nvSpPr>
        <p:spPr>
          <a:xfrm>
            <a:off x="6507801" y="2543598"/>
            <a:ext cx="1974775" cy="1250034"/>
          </a:xfrm>
          <a:prstGeom prst="round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En la fecha y hora acordada recibirá una</a:t>
            </a:r>
          </a:p>
          <a:p>
            <a:pPr algn="ctr"/>
            <a:r>
              <a:rPr lang="es-ES" sz="1400" b="1" dirty="0">
                <a:solidFill>
                  <a:schemeClr val="tx1"/>
                </a:solidFill>
              </a:rPr>
              <a:t>LLAMADA  DE </a:t>
            </a:r>
          </a:p>
          <a:p>
            <a:pPr algn="ctr"/>
            <a:r>
              <a:rPr lang="es-ES" sz="1400" b="1" dirty="0">
                <a:solidFill>
                  <a:schemeClr val="tx1"/>
                </a:solidFill>
              </a:rPr>
              <a:t>ASESORAMIENTO</a:t>
            </a:r>
          </a:p>
        </p:txBody>
      </p:sp>
      <p:sp>
        <p:nvSpPr>
          <p:cNvPr id="42" name="Redondear rectángulo de esquina sencilla 41"/>
          <p:cNvSpPr/>
          <p:nvPr/>
        </p:nvSpPr>
        <p:spPr>
          <a:xfrm>
            <a:off x="9239408" y="1071700"/>
            <a:ext cx="2689726" cy="3657838"/>
          </a:xfrm>
          <a:prstGeom prst="round1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CuadroTexto 42"/>
          <p:cNvSpPr txBox="1"/>
          <p:nvPr/>
        </p:nvSpPr>
        <p:spPr>
          <a:xfrm>
            <a:off x="9287324" y="1190107"/>
            <a:ext cx="26292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b="1" dirty="0"/>
              <a:t>Asesorar sobre qué programas </a:t>
            </a:r>
            <a:r>
              <a:rPr lang="es-ES" sz="1600" dirty="0"/>
              <a:t>de financiación </a:t>
            </a:r>
            <a:r>
              <a:rPr lang="es-ES" sz="1600" b="1" dirty="0"/>
              <a:t>son más adecuados </a:t>
            </a:r>
            <a:r>
              <a:rPr lang="es-ES" sz="1600" dirty="0"/>
              <a:t>para financiar sus proyectos;</a:t>
            </a:r>
          </a:p>
          <a:p>
            <a:pPr lvl="0"/>
            <a:endParaRPr lang="es-ES" sz="1600" dirty="0"/>
          </a:p>
          <a:p>
            <a:pPr lvl="0"/>
            <a:r>
              <a:rPr lang="es-ES" sz="1600" b="1" dirty="0"/>
              <a:t>Resolver dudas concretas </a:t>
            </a:r>
            <a:r>
              <a:rPr lang="es-ES" sz="1600" dirty="0"/>
              <a:t>sobre los distintos programas de financiación;</a:t>
            </a:r>
          </a:p>
          <a:p>
            <a:pPr lvl="0"/>
            <a:endParaRPr lang="es-ES" sz="1600" dirty="0"/>
          </a:p>
          <a:p>
            <a:r>
              <a:rPr lang="es-ES" sz="1600" b="1" dirty="0"/>
              <a:t>Reflexionar </a:t>
            </a:r>
            <a:r>
              <a:rPr lang="es-ES" sz="1600" dirty="0"/>
              <a:t>sobre el grado de definición del proyecto necesario para tener éxito en la petición de solicitudes, </a:t>
            </a:r>
            <a:r>
              <a:rPr lang="es-ES" sz="1600" dirty="0" err="1"/>
              <a:t>etc</a:t>
            </a:r>
            <a:endParaRPr lang="es-ES" sz="1600" dirty="0"/>
          </a:p>
          <a:p>
            <a:pPr lvl="0"/>
            <a:endParaRPr lang="es-ES" sz="1600" dirty="0"/>
          </a:p>
        </p:txBody>
      </p:sp>
      <p:sp>
        <p:nvSpPr>
          <p:cNvPr id="44" name="Redondear rectángulo de esquina diagonal 43"/>
          <p:cNvSpPr/>
          <p:nvPr/>
        </p:nvSpPr>
        <p:spPr>
          <a:xfrm>
            <a:off x="1177554" y="4133617"/>
            <a:ext cx="2084807" cy="1287380"/>
          </a:xfrm>
          <a:prstGeom prst="round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COLABORADOR</a:t>
            </a:r>
          </a:p>
        </p:txBody>
      </p:sp>
      <p:grpSp>
        <p:nvGrpSpPr>
          <p:cNvPr id="45" name="Grupo 44"/>
          <p:cNvGrpSpPr/>
          <p:nvPr/>
        </p:nvGrpSpPr>
        <p:grpSpPr>
          <a:xfrm>
            <a:off x="282548" y="2166267"/>
            <a:ext cx="417908" cy="4226560"/>
            <a:chOff x="6113966" y="871872"/>
            <a:chExt cx="417908" cy="4226560"/>
          </a:xfrm>
        </p:grpSpPr>
        <p:sp>
          <p:nvSpPr>
            <p:cNvPr id="46" name="Rectángulo 45"/>
            <p:cNvSpPr/>
            <p:nvPr/>
          </p:nvSpPr>
          <p:spPr>
            <a:xfrm rot="16200000">
              <a:off x="4209640" y="2776198"/>
              <a:ext cx="4226560" cy="41790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CuadroTexto 46"/>
            <p:cNvSpPr txBox="1"/>
            <p:nvPr/>
          </p:nvSpPr>
          <p:spPr>
            <a:xfrm rot="16200000">
              <a:off x="4209640" y="2776198"/>
              <a:ext cx="4226560" cy="4179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368572" bIns="0" numCol="1" spcCol="1270" anchor="t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kern="1200" cap="none" spc="0" dirty="0">
                  <a:ln w="22225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/>
                </a:rPr>
                <a:t>¿CÓMO ACCEDER?</a:t>
              </a:r>
            </a:p>
          </p:txBody>
        </p:sp>
      </p:grpSp>
      <p:sp>
        <p:nvSpPr>
          <p:cNvPr id="48" name="Abrir llave 47"/>
          <p:cNvSpPr/>
          <p:nvPr/>
        </p:nvSpPr>
        <p:spPr>
          <a:xfrm>
            <a:off x="700456" y="3149942"/>
            <a:ext cx="488144" cy="1397679"/>
          </a:xfrm>
          <a:prstGeom prst="leftBrace">
            <a:avLst>
              <a:gd name="adj1" fmla="val 13262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9" name="Conector recto de flecha 48"/>
          <p:cNvCxnSpPr/>
          <p:nvPr/>
        </p:nvCxnSpPr>
        <p:spPr>
          <a:xfrm>
            <a:off x="3262361" y="4505334"/>
            <a:ext cx="6044336" cy="42288"/>
          </a:xfrm>
          <a:prstGeom prst="straightConnector1">
            <a:avLst/>
          </a:prstGeom>
          <a:ln w="762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dondear rectángulo de esquina diagonal 49"/>
          <p:cNvSpPr/>
          <p:nvPr/>
        </p:nvSpPr>
        <p:spPr>
          <a:xfrm rot="21225417">
            <a:off x="7353656" y="4756962"/>
            <a:ext cx="4178739" cy="137460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TAMBIÉN PUEDE UTILIZAR EL BUZÓN </a:t>
            </a:r>
            <a:r>
              <a:rPr lang="es-ES" sz="1600" b="1" dirty="0">
                <a:solidFill>
                  <a:schemeClr val="bg1"/>
                </a:solidFill>
                <a:hlinkClick r:id="rId9"/>
              </a:rPr>
              <a:t>financia_industria@mincotur.es</a:t>
            </a:r>
            <a:r>
              <a:rPr lang="es-ES" sz="1600" b="1" dirty="0">
                <a:solidFill>
                  <a:schemeClr val="bg1"/>
                </a:solidFill>
              </a:rPr>
              <a:t> para consultas concretas sobre los programas de financiación de la </a:t>
            </a:r>
            <a:r>
              <a:rPr lang="es-ES" b="1" dirty="0">
                <a:solidFill>
                  <a:schemeClr val="bg1"/>
                </a:solidFill>
              </a:rPr>
              <a:t>DGIPYME)</a:t>
            </a: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>
          <a:xfrm>
            <a:off x="0" y="0"/>
            <a:ext cx="12192000" cy="1016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kern="0" dirty="0">
                <a:solidFill>
                  <a:prstClr val="white"/>
                </a:solidFill>
              </a:rPr>
              <a:t>1. ASESORAMIENTO: FINANCIA INDUSTRIA</a:t>
            </a:r>
          </a:p>
        </p:txBody>
      </p:sp>
    </p:spTree>
    <p:extLst>
      <p:ext uri="{BB962C8B-B14F-4D97-AF65-F5344CB8AC3E}">
        <p14:creationId xmlns:p14="http://schemas.microsoft.com/office/powerpoint/2010/main" val="291502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90164" y="6135296"/>
            <a:ext cx="1997422" cy="6001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MINISTERIO DE ECONOMÍA, INDUSTRIA Y COMPETITIVIDAD</a:t>
            </a:r>
          </a:p>
        </p:txBody>
      </p:sp>
      <p:sp>
        <p:nvSpPr>
          <p:cNvPr id="7" name="Marcador de número de diapositiva 1"/>
          <p:cNvSpPr>
            <a:spLocks noGrp="1"/>
          </p:cNvSpPr>
          <p:nvPr>
            <p:ph type="sldNum" sz="quarter" idx="10"/>
          </p:nvPr>
        </p:nvSpPr>
        <p:spPr>
          <a:xfrm>
            <a:off x="11323813" y="6278873"/>
            <a:ext cx="599013" cy="313010"/>
          </a:xfrm>
        </p:spPr>
        <p:txBody>
          <a:bodyPr/>
          <a:lstStyle/>
          <a:p>
            <a:pPr>
              <a:defRPr/>
            </a:pPr>
            <a:fld id="{07BD59C3-E1A1-4B3E-B126-8B81EE49C1CD}" type="slidenum">
              <a:rPr lang="es-ES_tradnl" smtClean="0"/>
              <a:pPr>
                <a:defRPr/>
              </a:pPr>
              <a:t>11</a:t>
            </a:fld>
            <a:endParaRPr lang="es-ES_tradnl" dirty="0"/>
          </a:p>
        </p:txBody>
      </p:sp>
      <p:sp>
        <p:nvSpPr>
          <p:cNvPr id="2" name="Rectángulo 1"/>
          <p:cNvSpPr/>
          <p:nvPr/>
        </p:nvSpPr>
        <p:spPr>
          <a:xfrm>
            <a:off x="1680959" y="4746149"/>
            <a:ext cx="88352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Muchas gracias por su atención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947862" y="2228084"/>
            <a:ext cx="82962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Portal de Ayudas</a:t>
            </a:r>
            <a:r>
              <a:rPr lang="es-ES" dirty="0"/>
              <a:t>: </a:t>
            </a:r>
            <a:r>
              <a:rPr lang="es-ES" u="sng" dirty="0">
                <a:solidFill>
                  <a:prstClr val="black"/>
                </a:solidFill>
                <a:hlinkClick r:id="rId4"/>
              </a:rPr>
              <a:t>http://www.mincotur.gob.es/PortalAyudas/Paginas/index.aspx</a:t>
            </a:r>
          </a:p>
          <a:p>
            <a:pPr algn="ctr"/>
            <a:endParaRPr lang="es-ES" dirty="0"/>
          </a:p>
          <a:p>
            <a:pPr algn="ctr"/>
            <a:r>
              <a:rPr lang="es-ES" b="1" dirty="0"/>
              <a:t>Portal PYME </a:t>
            </a:r>
            <a:r>
              <a:rPr lang="es-ES" dirty="0"/>
              <a:t>- Financiación: </a:t>
            </a:r>
            <a:r>
              <a:rPr lang="es-ES" dirty="0">
                <a:hlinkClick r:id="rId5"/>
              </a:rPr>
              <a:t>https://</a:t>
            </a:r>
            <a:r>
              <a:rPr lang="es-ES" dirty="0" smtClean="0">
                <a:hlinkClick r:id="rId5"/>
              </a:rPr>
              <a:t>plataformapyme.es/es-es/Financiacion/Paginas/ApoyoFinanInd.aspx</a:t>
            </a:r>
            <a:endParaRPr lang="es-ES" dirty="0" smtClean="0"/>
          </a:p>
          <a:p>
            <a:pPr algn="ctr"/>
            <a:endParaRPr lang="es-ES" u="sng" dirty="0">
              <a:solidFill>
                <a:prstClr val="black"/>
              </a:solidFill>
            </a:endParaRPr>
          </a:p>
          <a:p>
            <a:pPr algn="ctr"/>
            <a:r>
              <a:rPr lang="es-ES" b="1" dirty="0"/>
              <a:t>Twitter         - </a:t>
            </a:r>
            <a:r>
              <a:rPr lang="es-ES" dirty="0">
                <a:hlinkClick r:id="rId6"/>
              </a:rPr>
              <a:t>@</a:t>
            </a:r>
            <a:r>
              <a:rPr lang="es-ES" dirty="0" err="1">
                <a:hlinkClick r:id="rId6"/>
              </a:rPr>
              <a:t>Finan_Industria</a:t>
            </a:r>
            <a:r>
              <a:rPr lang="es-ES" dirty="0"/>
              <a:t> 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9" y="5998398"/>
            <a:ext cx="3662517" cy="88039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016DB85-4508-4947-8FCF-9BD44D8E29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1763" y="3623217"/>
            <a:ext cx="372761" cy="33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69" y="1484846"/>
            <a:ext cx="6686551" cy="3936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rma libre 6"/>
          <p:cNvSpPr/>
          <p:nvPr/>
        </p:nvSpPr>
        <p:spPr>
          <a:xfrm>
            <a:off x="904746" y="1841609"/>
            <a:ext cx="2918757" cy="895995"/>
          </a:xfrm>
          <a:custGeom>
            <a:avLst/>
            <a:gdLst>
              <a:gd name="connsiteX0" fmla="*/ 0 w 2918757"/>
              <a:gd name="connsiteY0" fmla="*/ 0 h 1194660"/>
              <a:gd name="connsiteX1" fmla="*/ 2321427 w 2918757"/>
              <a:gd name="connsiteY1" fmla="*/ 0 h 1194660"/>
              <a:gd name="connsiteX2" fmla="*/ 2918757 w 2918757"/>
              <a:gd name="connsiteY2" fmla="*/ 597330 h 1194660"/>
              <a:gd name="connsiteX3" fmla="*/ 2321427 w 2918757"/>
              <a:gd name="connsiteY3" fmla="*/ 1194660 h 1194660"/>
              <a:gd name="connsiteX4" fmla="*/ 0 w 2918757"/>
              <a:gd name="connsiteY4" fmla="*/ 1194660 h 1194660"/>
              <a:gd name="connsiteX5" fmla="*/ 0 w 2918757"/>
              <a:gd name="connsiteY5" fmla="*/ 0 h 11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8757" h="1194660">
                <a:moveTo>
                  <a:pt x="0" y="0"/>
                </a:moveTo>
                <a:lnTo>
                  <a:pt x="2321427" y="0"/>
                </a:lnTo>
                <a:lnTo>
                  <a:pt x="2918757" y="597330"/>
                </a:lnTo>
                <a:lnTo>
                  <a:pt x="2321427" y="1194660"/>
                </a:lnTo>
                <a:lnTo>
                  <a:pt x="0" y="1194660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  <a:ln>
            <a:solidFill>
              <a:srgbClr val="21253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68580" rIns="825477" bIns="68580" numCol="1" spcCol="1270" anchor="ctr" anchorCtr="0">
            <a:noAutofit/>
          </a:bodyPr>
          <a:lstStyle/>
          <a:p>
            <a:pPr marL="0" marR="0" lvl="0" indent="0" algn="ctr" defTabSz="80008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18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A. </a:t>
            </a:r>
            <a:r>
              <a:rPr kumimoji="0" lang="en-US" altLang="es-ES" sz="1800" b="1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financiación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/>
        </p:nvSpPr>
        <p:spPr>
          <a:xfrm>
            <a:off x="909156" y="4168523"/>
            <a:ext cx="2918757" cy="895995"/>
          </a:xfrm>
          <a:custGeom>
            <a:avLst/>
            <a:gdLst>
              <a:gd name="connsiteX0" fmla="*/ 0 w 2918757"/>
              <a:gd name="connsiteY0" fmla="*/ 0 h 1194660"/>
              <a:gd name="connsiteX1" fmla="*/ 2321427 w 2918757"/>
              <a:gd name="connsiteY1" fmla="*/ 0 h 1194660"/>
              <a:gd name="connsiteX2" fmla="*/ 2918757 w 2918757"/>
              <a:gd name="connsiteY2" fmla="*/ 597330 h 1194660"/>
              <a:gd name="connsiteX3" fmla="*/ 2321427 w 2918757"/>
              <a:gd name="connsiteY3" fmla="*/ 1194660 h 1194660"/>
              <a:gd name="connsiteX4" fmla="*/ 0 w 2918757"/>
              <a:gd name="connsiteY4" fmla="*/ 1194660 h 1194660"/>
              <a:gd name="connsiteX5" fmla="*/ 0 w 2918757"/>
              <a:gd name="connsiteY5" fmla="*/ 0 h 11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8757" h="1194660">
                <a:moveTo>
                  <a:pt x="0" y="0"/>
                </a:moveTo>
                <a:lnTo>
                  <a:pt x="2321427" y="0"/>
                </a:lnTo>
                <a:lnTo>
                  <a:pt x="2918757" y="597330"/>
                </a:lnTo>
                <a:lnTo>
                  <a:pt x="2321427" y="1194660"/>
                </a:lnTo>
                <a:lnTo>
                  <a:pt x="0" y="11946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21253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68580" rIns="825477" bIns="68580" numCol="1" spcCol="1270" anchor="ctr" anchorCtr="0">
            <a:noAutofit/>
          </a:bodyPr>
          <a:lstStyle/>
          <a:p>
            <a:pPr marL="0" marR="0" lvl="0" indent="0" algn="ctr" defTabSz="80008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s-ES" b="1" cap="all" dirty="0">
                <a:solidFill>
                  <a:prstClr val="white"/>
                </a:solidFill>
                <a:latin typeface="Calibri" panose="020F0502020204030204" pitchFamily="34" charset="0"/>
              </a:rPr>
              <a:t>B. </a:t>
            </a:r>
            <a:r>
              <a:rPr kumimoji="0" lang="es-ES" sz="18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ASESORAMIENTO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809F9A-A50F-4C84-A465-F7075016F8C1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3779" y="305264"/>
            <a:ext cx="5949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SECRETARÍA GENERAL DE INDUSTRIA Y DE LA PYME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61997" y="795762"/>
            <a:ext cx="10583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Calibri" panose="020F0502020204030204" pitchFamily="34" charset="0"/>
              </a:rPr>
              <a:t>Desarrollo de la política industrial 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Calibri" panose="020F0502020204030204" pitchFamily="34" charset="0"/>
              </a:rPr>
              <a:t>y </a:t>
            </a:r>
            <a:r>
              <a:rPr kumimoji="0" lang="es-E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Calibri" panose="020F0502020204030204" pitchFamily="34" charset="0"/>
              </a:rPr>
              <a:t>de PYME 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Calibri" panose="020F0502020204030204" pitchFamily="34" charset="0"/>
              </a:rPr>
              <a:t>a través de nuestros presupuestos y programas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utoShape 2" descr="Resultado de imagen de ADVICE ICON FL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AutoShape 4" descr="Resultado de imagen de ADVICE ICON FLA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3255200" y="4144459"/>
            <a:ext cx="896400" cy="896400"/>
          </a:xfrm>
          <a:prstGeom prst="ellipse">
            <a:avLst/>
          </a:prstGeom>
          <a:blipFill rotWithShape="0">
            <a:blip r:embed="rId3">
              <a:lum bright="70000" contrast="-70000"/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Elipse 8"/>
          <p:cNvSpPr/>
          <p:nvPr/>
        </p:nvSpPr>
        <p:spPr>
          <a:xfrm>
            <a:off x="3231512" y="1841608"/>
            <a:ext cx="945201" cy="89599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rgbClr val="21253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4 CuadroTexto"/>
          <p:cNvSpPr txBox="1"/>
          <p:nvPr/>
        </p:nvSpPr>
        <p:spPr>
          <a:xfrm>
            <a:off x="1090164" y="6135296"/>
            <a:ext cx="1997422" cy="60016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MINISTERIO DE ECONOMÍA, INDUSTRIA Y COMPETITIVIDAD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9" y="5998398"/>
            <a:ext cx="3662517" cy="8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8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93271" y="2288435"/>
            <a:ext cx="7554686" cy="2737757"/>
          </a:xfrm>
          <a:prstGeom prst="roundRect">
            <a:avLst>
              <a:gd name="adj" fmla="val 99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/>
              <a:pPr/>
              <a:t>3</a:t>
            </a:fld>
            <a:endParaRPr lang="es-ES_tradnl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40396" y="2455613"/>
            <a:ext cx="7727996" cy="263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Programa de Apoyo a la Inversión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Industrial Productiva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(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REINDUS)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  <a:defRPr/>
            </a:pPr>
            <a:r>
              <a:rPr lang="es-ES" sz="1800" dirty="0" smtClean="0">
                <a:solidFill>
                  <a:sysClr val="windowText" lastClr="000000"/>
                </a:solidFill>
                <a:latin typeface="+mj-lt"/>
              </a:rPr>
              <a:t>Programa </a:t>
            </a:r>
            <a:r>
              <a:rPr lang="es-ES" sz="1800" dirty="0">
                <a:solidFill>
                  <a:sysClr val="windowText" lastClr="000000"/>
                </a:solidFill>
                <a:latin typeface="+mj-lt"/>
              </a:rPr>
              <a:t>de Financiación a la Industria Conectada 4.0. (IC4)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  <a:defRPr/>
            </a:pPr>
            <a:r>
              <a:rPr lang="es-ES" sz="1800" dirty="0">
                <a:solidFill>
                  <a:sysClr val="windowText" lastClr="000000"/>
                </a:solidFill>
                <a:latin typeface="+mj-lt"/>
              </a:rPr>
              <a:t>Programa de Apoyo a Proyectos Industriales de </a:t>
            </a:r>
            <a:r>
              <a:rPr lang="es-ES" sz="1800" dirty="0" err="1">
                <a:solidFill>
                  <a:sysClr val="windowText" lastClr="000000"/>
                </a:solidFill>
                <a:latin typeface="+mj-lt"/>
              </a:rPr>
              <a:t>I+D+i</a:t>
            </a:r>
            <a:r>
              <a:rPr lang="es-ES" sz="1800" dirty="0">
                <a:solidFill>
                  <a:sysClr val="windowText" lastClr="000000"/>
                </a:solidFill>
                <a:latin typeface="+mj-lt"/>
              </a:rPr>
              <a:t> (</a:t>
            </a:r>
            <a:r>
              <a:rPr lang="es-ES" sz="1800" dirty="0" err="1">
                <a:solidFill>
                  <a:sysClr val="windowText" lastClr="000000"/>
                </a:solidFill>
                <a:latin typeface="+mj-lt"/>
              </a:rPr>
              <a:t>IDi</a:t>
            </a:r>
            <a:r>
              <a:rPr lang="es-ES" sz="1800" dirty="0" smtClean="0">
                <a:solidFill>
                  <a:sysClr val="windowText" lastClr="000000"/>
                </a:solidFill>
                <a:latin typeface="+mj-lt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AutoNum type="arabicPeriod"/>
              <a:tabLst/>
              <a:defRPr/>
            </a:pPr>
            <a:r>
              <a:rPr lang="es-ES" sz="1800" dirty="0" smtClean="0">
                <a:solidFill>
                  <a:sysClr val="windowText" lastClr="000000"/>
                </a:solidFill>
                <a:latin typeface="+mj-lt"/>
              </a:rPr>
              <a:t>ENISA – Préstamos participativos a Emprendedores y Crecimiento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CERSA –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Reafianzamiento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Sociedades Garantía Recíproca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6491" y="4423026"/>
            <a:ext cx="1526310" cy="1425182"/>
          </a:xfrm>
          <a:prstGeom prst="rect">
            <a:avLst/>
          </a:prstGeom>
        </p:spPr>
      </p:pic>
      <p:sp>
        <p:nvSpPr>
          <p:cNvPr id="8" name="4 CuadroTexto"/>
          <p:cNvSpPr txBox="1"/>
          <p:nvPr/>
        </p:nvSpPr>
        <p:spPr>
          <a:xfrm>
            <a:off x="1090164" y="6135296"/>
            <a:ext cx="1997422" cy="6001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MINISTERIO DE ECONOMÍA, INDUSTRIA Y COMPETITIVIDAD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9" y="5998398"/>
            <a:ext cx="3662517" cy="880392"/>
          </a:xfrm>
          <a:prstGeom prst="rect">
            <a:avLst/>
          </a:prstGeom>
        </p:spPr>
      </p:pic>
      <p:sp>
        <p:nvSpPr>
          <p:cNvPr id="2" name="Cerrar llave 1"/>
          <p:cNvSpPr/>
          <p:nvPr/>
        </p:nvSpPr>
        <p:spPr>
          <a:xfrm>
            <a:off x="7528806" y="2470392"/>
            <a:ext cx="236763" cy="452647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765569" y="2430196"/>
            <a:ext cx="4154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6">
                    <a:lumMod val="50000"/>
                  </a:schemeClr>
                </a:solidFill>
              </a:rPr>
              <a:t>Marco de Reindustrialización y Fortalecimiento de la Competitividad Industrial</a:t>
            </a:r>
            <a:endParaRPr lang="es-E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Cerrar llave 9"/>
          <p:cNvSpPr/>
          <p:nvPr/>
        </p:nvSpPr>
        <p:spPr>
          <a:xfrm>
            <a:off x="7528806" y="3854542"/>
            <a:ext cx="282420" cy="66318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7864532" y="3973450"/>
            <a:ext cx="3816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Otra financiación complementaria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12425" y="9339"/>
            <a:ext cx="12192000" cy="1016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PROGRAMAS DE </a:t>
            </a:r>
            <a:r>
              <a:rPr lang="es-ES" kern="0" dirty="0">
                <a:solidFill>
                  <a:prstClr val="white"/>
                </a:solidFill>
                <a:latin typeface="Calibri"/>
              </a:rPr>
              <a:t>FINANCIACIÓN: LÍNEAS DE ACTUACIÓN</a:t>
            </a: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Cerrar llave 13"/>
          <p:cNvSpPr/>
          <p:nvPr/>
        </p:nvSpPr>
        <p:spPr>
          <a:xfrm>
            <a:off x="7528806" y="3041304"/>
            <a:ext cx="236763" cy="70548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7715480" y="3198066"/>
            <a:ext cx="3462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6">
                    <a:lumMod val="50000"/>
                  </a:schemeClr>
                </a:solidFill>
              </a:rPr>
              <a:t>Apoyo a proyectos </a:t>
            </a:r>
            <a:r>
              <a:rPr lang="es-ES" sz="1600" b="1" dirty="0" err="1" smtClean="0">
                <a:solidFill>
                  <a:schemeClr val="accent6">
                    <a:lumMod val="50000"/>
                  </a:schemeClr>
                </a:solidFill>
              </a:rPr>
              <a:t>I+D+i</a:t>
            </a:r>
            <a:r>
              <a:rPr lang="es-ES" sz="1600" b="1" dirty="0" smtClean="0">
                <a:solidFill>
                  <a:schemeClr val="accent6">
                    <a:lumMod val="50000"/>
                  </a:schemeClr>
                </a:solidFill>
              </a:rPr>
              <a:t> Industriales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34255" y="1696517"/>
            <a:ext cx="745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Marco Actual de Apoyo a la Financiación a la Industria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5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90164" y="6135296"/>
            <a:ext cx="1997422" cy="6001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MINISTERIO DE ECONOMÍA, INDUSTRIA Y COMPETITIVIDAD</a:t>
            </a:r>
          </a:p>
        </p:txBody>
      </p:sp>
      <p:sp>
        <p:nvSpPr>
          <p:cNvPr id="7" name="Marcador de número de diapositiva 1"/>
          <p:cNvSpPr>
            <a:spLocks noGrp="1"/>
          </p:cNvSpPr>
          <p:nvPr>
            <p:ph type="sldNum" sz="quarter" idx="10"/>
          </p:nvPr>
        </p:nvSpPr>
        <p:spPr>
          <a:xfrm>
            <a:off x="11323813" y="6278873"/>
            <a:ext cx="599013" cy="3130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D59C3-E1A1-4B3E-B126-8B81EE49C1CD}" type="slidenum">
              <a:rPr kumimoji="0" lang="es-ES_tradn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0" y="0"/>
            <a:ext cx="12192000" cy="1016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1. PROGRAMA DE </a:t>
            </a:r>
            <a:r>
              <a:rPr lang="es-ES" kern="0" dirty="0">
                <a:solidFill>
                  <a:prstClr val="white"/>
                </a:solidFill>
                <a:latin typeface="Calibri"/>
              </a:rPr>
              <a:t>APOYO A LA INVERSIÓN INDUSTRIAL PRODUCTIVA </a:t>
            </a: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(REINDUS)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Datos básicos 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896721" y="2433291"/>
            <a:ext cx="10388992" cy="110799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solidFill>
                  <a:schemeClr val="lt1"/>
                </a:solidFill>
              </a:defRPr>
            </a:lvl1pPr>
            <a:lvl2pPr lvl="1" fontAlgn="base">
              <a:lnSpc>
                <a:spcPts val="4100"/>
              </a:lnSpc>
              <a:spcBef>
                <a:spcPct val="20000"/>
              </a:spcBef>
              <a:spcAft>
                <a:spcPct val="0"/>
              </a:spcAft>
              <a:buClr>
                <a:srgbClr val="454E53"/>
              </a:buClr>
              <a:defRPr sz="3200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s-E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Visión</a:t>
            </a:r>
          </a:p>
          <a:p>
            <a:r>
              <a:rPr lang="es-ES" sz="2200" dirty="0">
                <a:solidFill>
                  <a:schemeClr val="tx1"/>
                </a:solidFill>
              </a:rPr>
              <a:t>Impulsar mediante el apoyo a la inversión industrial competitiva el objetivo de que el 20% del PIB sea industrial en 2020.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9" y="5998398"/>
            <a:ext cx="3662517" cy="88039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634455" y="1218572"/>
            <a:ext cx="4913525" cy="730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srgbClr val="454E5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ES" sz="30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Dotación:  </a:t>
            </a:r>
            <a:r>
              <a:rPr lang="es-ES" sz="3000" b="1" kern="0" dirty="0" smtClean="0">
                <a:latin typeface="Calibri"/>
              </a:rPr>
              <a:t>3</a:t>
            </a:r>
            <a:r>
              <a:rPr kumimoji="0" lang="es-E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40,92 </a:t>
            </a:r>
            <a:r>
              <a:rPr kumimoji="0" lang="es-E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M€ </a:t>
            </a:r>
            <a:r>
              <a:rPr kumimoji="0" lang="es-ES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en </a:t>
            </a:r>
            <a:r>
              <a:rPr kumimoji="0" lang="es-ES" sz="3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</a:p>
          <a:p>
            <a:pPr marL="0" marR="0" lvl="0" indent="0" algn="ctr" defTabSz="914400" rtl="0" eaLnBrk="1" fontAlgn="base" latinLnBrk="0" hangingPunct="1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srgbClr val="454E53"/>
              </a:buClr>
              <a:buSzTx/>
              <a:buFont typeface="Wingdings" pitchFamily="2" charset="2"/>
              <a:buNone/>
              <a:tabLst/>
              <a:defRPr/>
            </a:pPr>
            <a:r>
              <a:rPr lang="es-ES" sz="2400" i="1" kern="0" dirty="0" smtClean="0">
                <a:latin typeface="Calibri"/>
              </a:rPr>
              <a:t>CONVOCATORIA CERRADA</a:t>
            </a:r>
            <a:endParaRPr kumimoji="0" lang="es-ES" sz="24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75 Helvetica Bold"/>
            </a:endParaRPr>
          </a:p>
        </p:txBody>
      </p:sp>
      <p:sp>
        <p:nvSpPr>
          <p:cNvPr id="10" name="7 CuadroTexto"/>
          <p:cNvSpPr txBox="1"/>
          <p:nvPr/>
        </p:nvSpPr>
        <p:spPr>
          <a:xfrm>
            <a:off x="896721" y="3921606"/>
            <a:ext cx="10388992" cy="144655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ES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Gestión </a:t>
            </a:r>
            <a:r>
              <a:rPr lang="es-ES" sz="2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compartida</a:t>
            </a:r>
            <a:endParaRPr lang="es-ES" sz="2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lvl="1"/>
            <a:r>
              <a:rPr 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Actualmente se están firmando </a:t>
            </a:r>
            <a:r>
              <a:rPr lang="es-ES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convenios de colaboración </a:t>
            </a:r>
            <a:r>
              <a:rPr 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con las Comunidades Autónomas que implicarán su participación en las etapas de Asesoramiento, Evaluación técnica y Seguimiento técnico.</a:t>
            </a:r>
            <a:endParaRPr lang="es-ES" sz="2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7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9F9A-A50F-4C84-A465-F7075016F8C1}" type="slidenum">
              <a:rPr lang="es-ES_tradnl" smtClean="0"/>
              <a:pPr/>
              <a:t>5</a:t>
            </a:fld>
            <a:endParaRPr lang="es-ES_tradnl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0" y="0"/>
            <a:ext cx="12192000" cy="1016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1. PROGRAMA DE </a:t>
            </a:r>
            <a:r>
              <a:rPr lang="es-ES" kern="0" dirty="0">
                <a:solidFill>
                  <a:prstClr val="white"/>
                </a:solidFill>
                <a:latin typeface="Calibri"/>
              </a:rPr>
              <a:t>APOYO A LA INVERSIÓN INDUSTRIAL PRODUCTIVA </a:t>
            </a: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(REINDUS)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Alcance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92771906"/>
              </p:ext>
            </p:extLst>
          </p:nvPr>
        </p:nvGraphicFramePr>
        <p:xfrm>
          <a:off x="355600" y="719666"/>
          <a:ext cx="114554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9" y="5998398"/>
            <a:ext cx="3662517" cy="8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50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90164" y="6135296"/>
            <a:ext cx="1997422" cy="6001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MINISTERIO DE ECONOMÍA, INDUSTRIA Y COMPETITIVIDAD</a:t>
            </a:r>
          </a:p>
        </p:txBody>
      </p:sp>
      <p:sp>
        <p:nvSpPr>
          <p:cNvPr id="7" name="Marcador de número de diapositiva 1"/>
          <p:cNvSpPr>
            <a:spLocks noGrp="1"/>
          </p:cNvSpPr>
          <p:nvPr>
            <p:ph type="sldNum" sz="quarter" idx="10"/>
          </p:nvPr>
        </p:nvSpPr>
        <p:spPr>
          <a:xfrm>
            <a:off x="11323813" y="6278873"/>
            <a:ext cx="599013" cy="3130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D59C3-E1A1-4B3E-B126-8B81EE49C1CD}" type="slidenum">
              <a:rPr kumimoji="0" lang="es-ES_tradn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9" y="5998398"/>
            <a:ext cx="3662517" cy="880392"/>
          </a:xfrm>
          <a:prstGeom prst="rect">
            <a:avLst/>
          </a:prstGeom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0" y="0"/>
            <a:ext cx="12192000" cy="1016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s-ES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1</a:t>
            </a:r>
            <a:r>
              <a:rPr lang="es-ES" kern="0" dirty="0" smtClean="0">
                <a:solidFill>
                  <a:prstClr val="white"/>
                </a:solidFill>
              </a:rPr>
              <a:t>. </a:t>
            </a:r>
            <a:r>
              <a:rPr lang="es-ES" kern="0" dirty="0">
                <a:solidFill>
                  <a:prstClr val="white"/>
                </a:solidFill>
              </a:rPr>
              <a:t>PROGRAMA DE APOYO A LA INVERSIÓN INDUSTRIAL PRODUCTIVA (REINDUS)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Financiación</a:t>
            </a:r>
            <a:endParaRPr kumimoji="0" lang="es-ES" sz="20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06749892"/>
              </p:ext>
            </p:extLst>
          </p:nvPr>
        </p:nvGraphicFramePr>
        <p:xfrm>
          <a:off x="1409699" y="1227893"/>
          <a:ext cx="9317213" cy="4687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7873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90164" y="6135296"/>
            <a:ext cx="1997422" cy="6001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MINISTERIO DE ECONOMÍA, INDUSTRIA Y COMPETITIVIDAD</a:t>
            </a:r>
          </a:p>
        </p:txBody>
      </p:sp>
      <p:sp>
        <p:nvSpPr>
          <p:cNvPr id="7" name="Marcador de número de diapositiva 1"/>
          <p:cNvSpPr>
            <a:spLocks noGrp="1"/>
          </p:cNvSpPr>
          <p:nvPr>
            <p:ph type="sldNum" sz="quarter" idx="10"/>
          </p:nvPr>
        </p:nvSpPr>
        <p:spPr>
          <a:xfrm>
            <a:off x="11323813" y="6278873"/>
            <a:ext cx="599013" cy="313010"/>
          </a:xfrm>
        </p:spPr>
        <p:txBody>
          <a:bodyPr/>
          <a:lstStyle/>
          <a:p>
            <a:pPr>
              <a:defRPr/>
            </a:pPr>
            <a:fld id="{07BD59C3-E1A1-4B3E-B126-8B81EE49C1CD}" type="slidenum">
              <a:rPr lang="es-ES_tradnl" smtClean="0"/>
              <a:pPr>
                <a:defRPr/>
              </a:pPr>
              <a:t>7</a:t>
            </a:fld>
            <a:endParaRPr lang="es-ES_tradnl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9" y="5998398"/>
            <a:ext cx="3662517" cy="880392"/>
          </a:xfrm>
          <a:prstGeom prst="rect">
            <a:avLst/>
          </a:prstGeom>
        </p:spPr>
      </p:pic>
      <p:sp>
        <p:nvSpPr>
          <p:cNvPr id="32" name="Rectangle 4"/>
          <p:cNvSpPr txBox="1">
            <a:spLocks noChangeArrowheads="1"/>
          </p:cNvSpPr>
          <p:nvPr/>
        </p:nvSpPr>
        <p:spPr>
          <a:xfrm>
            <a:off x="0" y="0"/>
            <a:ext cx="12192000" cy="1016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kern="0" dirty="0" smtClean="0">
                <a:solidFill>
                  <a:prstClr val="white"/>
                </a:solidFill>
              </a:rPr>
              <a:t>5. PROGRAMAS PRESENTADOS CON PGE2021 - INDUSTRIA</a:t>
            </a:r>
            <a:endParaRPr lang="es-ES" kern="0" dirty="0">
              <a:solidFill>
                <a:prstClr val="white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000" i="1" kern="0" dirty="0" smtClean="0">
                <a:solidFill>
                  <a:prstClr val="white"/>
                </a:solidFill>
                <a:latin typeface="Calibri"/>
              </a:rPr>
              <a:t>No aprobados</a:t>
            </a:r>
            <a:endParaRPr kumimoji="0" lang="es-ES" sz="20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3" name="Marcador de contenido 2"/>
          <p:cNvSpPr txBox="1">
            <a:spLocks/>
          </p:cNvSpPr>
          <p:nvPr/>
        </p:nvSpPr>
        <p:spPr>
          <a:xfrm>
            <a:off x="706898" y="1679171"/>
            <a:ext cx="11215928" cy="44863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  <a:defRPr/>
            </a:pPr>
            <a:r>
              <a:rPr lang="es-ES" sz="1200" dirty="0"/>
              <a:t>Proyectos tractores para la industria en el marco del </a:t>
            </a:r>
            <a:r>
              <a:rPr lang="es-ES" sz="1200" b="1" dirty="0"/>
              <a:t>Programa de apoyo a proyectos para la transición industrial (110M€) </a:t>
            </a:r>
            <a:r>
              <a:rPr lang="es-ES" sz="1200" dirty="0"/>
              <a:t>y el acompañamiento a la gran industria </a:t>
            </a:r>
            <a:r>
              <a:rPr lang="es-ES" sz="1200" dirty="0" err="1"/>
              <a:t>electrointensiva</a:t>
            </a:r>
            <a:r>
              <a:rPr lang="es-ES" sz="1200" dirty="0"/>
              <a:t> como 320M€ a través </a:t>
            </a:r>
            <a:r>
              <a:rPr lang="es-ES" sz="1200" b="1" dirty="0"/>
              <a:t>del Programa de compensación de costes indirectos</a:t>
            </a:r>
            <a:r>
              <a:rPr lang="es-ES" sz="1200" dirty="0"/>
              <a:t> derivados de la aplicación de la Directiva de Régimen de Comercio de Derechos de Emisión de gases de efecto invernadero y el </a:t>
            </a:r>
            <a:r>
              <a:rPr lang="es-ES" sz="1200" b="1" dirty="0"/>
              <a:t>Programa de compensación a los consumidores </a:t>
            </a:r>
            <a:r>
              <a:rPr lang="es-ES" sz="1200" b="1" dirty="0" err="1" smtClean="0"/>
              <a:t>electrointensivos</a:t>
            </a:r>
            <a:r>
              <a:rPr lang="es-ES" sz="1200" dirty="0" smtClean="0"/>
              <a:t>.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  <a:defRPr/>
            </a:pPr>
            <a:r>
              <a:rPr lang="es-ES" sz="1200" b="1" dirty="0" smtClean="0"/>
              <a:t>Los </a:t>
            </a:r>
            <a:r>
              <a:rPr lang="es-ES" sz="1200" b="1" dirty="0"/>
              <a:t>proyectos estratégicos</a:t>
            </a:r>
            <a:r>
              <a:rPr lang="es-ES" sz="1200" dirty="0"/>
              <a:t> de desarrollo en sectores industriales prioritarios, con 80 millones de euros; y las actuaciones de </a:t>
            </a:r>
            <a:r>
              <a:rPr lang="es-ES" sz="1200" b="1" dirty="0"/>
              <a:t>transformación digital de la industrial </a:t>
            </a:r>
            <a:r>
              <a:rPr lang="es-ES" sz="1200" dirty="0"/>
              <a:t>con 80 millones de euros. Estos proyectos tienen como objetivo potenciar la investigación y el desarrollo tecnológico-industrial y se van a desarrollar dos proyectos pioneros en innovación de tecnología eléctrica, baterías y almacenamiento (100M€) y en tecnologías vinculadas al hidrógeno (100M€</a:t>
            </a:r>
            <a:r>
              <a:rPr lang="es-ES" sz="1200" dirty="0" smtClean="0"/>
              <a:t>).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  <a:defRPr/>
            </a:pPr>
            <a:r>
              <a:rPr lang="es-ES" sz="1200" dirty="0"/>
              <a:t>Estrategia España Nación Emprendedora, que engloba actuaciones del </a:t>
            </a:r>
            <a:r>
              <a:rPr lang="es-ES" sz="1200" b="1" dirty="0"/>
              <a:t>Programa de apoyo al emprendimiento industrial</a:t>
            </a:r>
            <a:r>
              <a:rPr lang="es-ES" sz="1200" dirty="0"/>
              <a:t> dotado con 136,2M€. Está orientado a estimular el desarrollo industrial a través del apoyo a los proyectos industriales que mejoren la competitividad de los diversos sectores manufactureros, dirigido a las PYMES industriales y, especialmente, al emprendimiento industrial</a:t>
            </a:r>
            <a:r>
              <a:rPr lang="es-ES" sz="1200" dirty="0" smtClean="0"/>
              <a:t>.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  <a:defRPr/>
            </a:pPr>
            <a:r>
              <a:rPr lang="es-ES" sz="1200" dirty="0" smtClean="0"/>
              <a:t>Se creará </a:t>
            </a:r>
            <a:r>
              <a:rPr lang="es-ES" sz="1200" dirty="0"/>
              <a:t>el </a:t>
            </a:r>
            <a:r>
              <a:rPr lang="es-ES" sz="1200" b="1" dirty="0"/>
              <a:t>Fondo de Apoyo a la Inversión Industria Productiva (FAIIP)</a:t>
            </a:r>
            <a:r>
              <a:rPr lang="es-ES" sz="1200" dirty="0"/>
              <a:t>, con una dotación de 600 millones de </a:t>
            </a:r>
            <a:r>
              <a:rPr lang="es-ES" sz="1200" dirty="0" smtClean="0"/>
              <a:t>euros (antiguo Programa Reindustrialización).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  <a:defRPr/>
            </a:pPr>
            <a:r>
              <a:rPr lang="es-ES" sz="1200" dirty="0"/>
              <a:t>Respecto a la política para PYMES, se mantiene el </a:t>
            </a:r>
            <a:r>
              <a:rPr lang="es-ES" sz="1200" b="1" dirty="0" err="1"/>
              <a:t>reafianzamiento</a:t>
            </a:r>
            <a:r>
              <a:rPr lang="es-ES" sz="1200" b="1" dirty="0"/>
              <a:t> de las garantías concedidas por las Sociedades de Garantía Recíproca a autónomos y Pymes</a:t>
            </a:r>
            <a:r>
              <a:rPr lang="es-ES" sz="1200" dirty="0"/>
              <a:t> a través de una dotación a la Compañía Española de </a:t>
            </a:r>
            <a:r>
              <a:rPr lang="es-ES" sz="1200" dirty="0" err="1"/>
              <a:t>Reafianzamiento</a:t>
            </a:r>
            <a:r>
              <a:rPr lang="es-ES" sz="1200" dirty="0"/>
              <a:t>, CERSA, de 123,2 millones de euros. También enfocado a los emprendedores, se potencia la concesión de préstamos, tomas de participación en el capital de PYME, y en fondos de capital semilla para emprendedores, a través de la </a:t>
            </a:r>
            <a:r>
              <a:rPr lang="es-ES" sz="1200" b="1" dirty="0"/>
              <a:t>Empresa Nacional de Innovación, ENISA</a:t>
            </a:r>
            <a:r>
              <a:rPr lang="es-ES" sz="1200" dirty="0"/>
              <a:t>, dotada con 98,5 millones de euros en el presupuesto. El programa se completa con una dotación de 8 millones de euros para las </a:t>
            </a:r>
            <a:r>
              <a:rPr lang="es-ES" sz="1200" b="1" dirty="0"/>
              <a:t>Agrupaciones Empresariales Innovadoras, o clústeres innovadores</a:t>
            </a:r>
            <a:r>
              <a:rPr lang="es-ES" sz="1200" dirty="0"/>
              <a:t>.</a:t>
            </a:r>
            <a:endParaRPr lang="es-ES" sz="1200" dirty="0" smtClea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34503" y="1136592"/>
            <a:ext cx="745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Fondos del Mecanismo de Recuperación y Resiliencia 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6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69" y="1484846"/>
            <a:ext cx="6686551" cy="3936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rma libre 6"/>
          <p:cNvSpPr/>
          <p:nvPr/>
        </p:nvSpPr>
        <p:spPr>
          <a:xfrm>
            <a:off x="904746" y="1841609"/>
            <a:ext cx="2918757" cy="895995"/>
          </a:xfrm>
          <a:custGeom>
            <a:avLst/>
            <a:gdLst>
              <a:gd name="connsiteX0" fmla="*/ 0 w 2918757"/>
              <a:gd name="connsiteY0" fmla="*/ 0 h 1194660"/>
              <a:gd name="connsiteX1" fmla="*/ 2321427 w 2918757"/>
              <a:gd name="connsiteY1" fmla="*/ 0 h 1194660"/>
              <a:gd name="connsiteX2" fmla="*/ 2918757 w 2918757"/>
              <a:gd name="connsiteY2" fmla="*/ 597330 h 1194660"/>
              <a:gd name="connsiteX3" fmla="*/ 2321427 w 2918757"/>
              <a:gd name="connsiteY3" fmla="*/ 1194660 h 1194660"/>
              <a:gd name="connsiteX4" fmla="*/ 0 w 2918757"/>
              <a:gd name="connsiteY4" fmla="*/ 1194660 h 1194660"/>
              <a:gd name="connsiteX5" fmla="*/ 0 w 2918757"/>
              <a:gd name="connsiteY5" fmla="*/ 0 h 11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8757" h="1194660">
                <a:moveTo>
                  <a:pt x="0" y="0"/>
                </a:moveTo>
                <a:lnTo>
                  <a:pt x="2321427" y="0"/>
                </a:lnTo>
                <a:lnTo>
                  <a:pt x="2918757" y="597330"/>
                </a:lnTo>
                <a:lnTo>
                  <a:pt x="2321427" y="1194660"/>
                </a:lnTo>
                <a:lnTo>
                  <a:pt x="0" y="11946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21253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68580" rIns="825477" bIns="68580" numCol="1" spcCol="1270" anchor="ctr" anchorCtr="0">
            <a:noAutofit/>
          </a:bodyPr>
          <a:lstStyle/>
          <a:p>
            <a:pPr marL="0" marR="0" lvl="0" indent="0" algn="ctr" defTabSz="80008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18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A. </a:t>
            </a:r>
            <a:r>
              <a:rPr kumimoji="0" lang="en-US" altLang="es-ES" sz="1800" b="1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financiación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/>
        </p:nvSpPr>
        <p:spPr>
          <a:xfrm>
            <a:off x="909156" y="4168523"/>
            <a:ext cx="2918757" cy="895995"/>
          </a:xfrm>
          <a:custGeom>
            <a:avLst/>
            <a:gdLst>
              <a:gd name="connsiteX0" fmla="*/ 0 w 2918757"/>
              <a:gd name="connsiteY0" fmla="*/ 0 h 1194660"/>
              <a:gd name="connsiteX1" fmla="*/ 2321427 w 2918757"/>
              <a:gd name="connsiteY1" fmla="*/ 0 h 1194660"/>
              <a:gd name="connsiteX2" fmla="*/ 2918757 w 2918757"/>
              <a:gd name="connsiteY2" fmla="*/ 597330 h 1194660"/>
              <a:gd name="connsiteX3" fmla="*/ 2321427 w 2918757"/>
              <a:gd name="connsiteY3" fmla="*/ 1194660 h 1194660"/>
              <a:gd name="connsiteX4" fmla="*/ 0 w 2918757"/>
              <a:gd name="connsiteY4" fmla="*/ 1194660 h 1194660"/>
              <a:gd name="connsiteX5" fmla="*/ 0 w 2918757"/>
              <a:gd name="connsiteY5" fmla="*/ 0 h 11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8757" h="1194660">
                <a:moveTo>
                  <a:pt x="0" y="0"/>
                </a:moveTo>
                <a:lnTo>
                  <a:pt x="2321427" y="0"/>
                </a:lnTo>
                <a:lnTo>
                  <a:pt x="2918757" y="597330"/>
                </a:lnTo>
                <a:lnTo>
                  <a:pt x="2321427" y="1194660"/>
                </a:lnTo>
                <a:lnTo>
                  <a:pt x="0" y="1194660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  <a:ln>
            <a:solidFill>
              <a:srgbClr val="21253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68580" rIns="825477" bIns="68580" numCol="1" spcCol="1270" anchor="ctr" anchorCtr="0">
            <a:noAutofit/>
          </a:bodyPr>
          <a:lstStyle/>
          <a:p>
            <a:pPr marL="0" marR="0" lvl="0" indent="0" algn="ctr" defTabSz="80008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" sz="18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B. ASESORAMIENTO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809F9A-A50F-4C84-A465-F7075016F8C1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3779" y="305264"/>
            <a:ext cx="5949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SECRETARÍA GENERAL DE INDUSTRIA Y DE LA PYME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61997" y="795762"/>
            <a:ext cx="10583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Calibri" panose="020F0502020204030204" pitchFamily="34" charset="0"/>
              </a:rPr>
              <a:t>Desarrollo de la política industrial 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Calibri" panose="020F0502020204030204" pitchFamily="34" charset="0"/>
              </a:rPr>
              <a:t>y </a:t>
            </a:r>
            <a:r>
              <a:rPr kumimoji="0" lang="es-ES" sz="1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Calibri" panose="020F0502020204030204" pitchFamily="34" charset="0"/>
              </a:rPr>
              <a:t>de PYME 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Calibri" panose="020F0502020204030204" pitchFamily="34" charset="0"/>
              </a:rPr>
              <a:t>a través de nuestros presupuestos y programas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5" name="AutoShape 2" descr="Resultado de imagen de ADVICE ICON FL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AutoShape 4" descr="Resultado de imagen de ADVICE ICON FLA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3255200" y="4144459"/>
            <a:ext cx="896400" cy="89640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Elipse 8"/>
          <p:cNvSpPr/>
          <p:nvPr/>
        </p:nvSpPr>
        <p:spPr>
          <a:xfrm>
            <a:off x="3231512" y="1841608"/>
            <a:ext cx="945201" cy="895995"/>
          </a:xfrm>
          <a:prstGeom prst="ellipse">
            <a:avLst/>
          </a:prstGeom>
          <a:blipFill rotWithShape="1">
            <a:blip r:embed="rId4">
              <a:lum bright="70000" contrast="-70000"/>
            </a:blip>
            <a:stretch>
              <a:fillRect/>
            </a:stretch>
          </a:blipFill>
          <a:ln>
            <a:solidFill>
              <a:srgbClr val="21253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4 CuadroTexto"/>
          <p:cNvSpPr txBox="1"/>
          <p:nvPr/>
        </p:nvSpPr>
        <p:spPr>
          <a:xfrm>
            <a:off x="1090164" y="6135296"/>
            <a:ext cx="1997422" cy="60016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ECONOMÍA, INDUSTRIA Y COMPETITIVIDAD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9" y="5998398"/>
            <a:ext cx="3662517" cy="8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69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90164" y="6135296"/>
            <a:ext cx="1997422" cy="6001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MINISTERIO DE ECONOMÍA, INDUSTRIA Y COMPETITIVIDAD</a:t>
            </a:r>
          </a:p>
        </p:txBody>
      </p:sp>
      <p:sp>
        <p:nvSpPr>
          <p:cNvPr id="7" name="Marcador de número de diapositiva 1"/>
          <p:cNvSpPr>
            <a:spLocks noGrp="1"/>
          </p:cNvSpPr>
          <p:nvPr>
            <p:ph type="sldNum" sz="quarter" idx="10"/>
          </p:nvPr>
        </p:nvSpPr>
        <p:spPr>
          <a:xfrm>
            <a:off x="11323813" y="6278873"/>
            <a:ext cx="599013" cy="313010"/>
          </a:xfrm>
        </p:spPr>
        <p:txBody>
          <a:bodyPr/>
          <a:lstStyle/>
          <a:p>
            <a:pPr>
              <a:defRPr/>
            </a:pPr>
            <a:fld id="{07BD59C3-E1A1-4B3E-B126-8B81EE49C1CD}" type="slidenum">
              <a:rPr lang="es-ES_tradnl" smtClean="0"/>
              <a:pPr>
                <a:defRPr/>
              </a:pPr>
              <a:t>9</a:t>
            </a:fld>
            <a:endParaRPr lang="es-ES_tradnl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9" y="5998398"/>
            <a:ext cx="3662517" cy="88039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50" y="1609725"/>
            <a:ext cx="1674544" cy="1687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Redondear rectángulo de esquina diagonal 26"/>
          <p:cNvSpPr/>
          <p:nvPr/>
        </p:nvSpPr>
        <p:spPr>
          <a:xfrm>
            <a:off x="441096" y="4506465"/>
            <a:ext cx="3470671" cy="1287380"/>
          </a:xfrm>
          <a:prstGeom prst="round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La Administración ofrece </a:t>
            </a:r>
            <a:r>
              <a:rPr lang="es-ES" sz="1600" b="1" dirty="0">
                <a:solidFill>
                  <a:schemeClr val="tx1"/>
                </a:solidFill>
              </a:rPr>
              <a:t>numerosas alternativas de financiación</a:t>
            </a:r>
            <a:r>
              <a:rPr lang="es-ES" sz="1600" dirty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8" name="Redondear rectángulo de esquina diagonal 27"/>
          <p:cNvSpPr/>
          <p:nvPr/>
        </p:nvSpPr>
        <p:spPr>
          <a:xfrm>
            <a:off x="4300848" y="1435701"/>
            <a:ext cx="3595239" cy="1859180"/>
          </a:xfrm>
          <a:prstGeom prst="round2Diag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defTabSz="800100">
              <a:spcBef>
                <a:spcPct val="0"/>
              </a:spcBef>
              <a:spcAft>
                <a:spcPct val="15000"/>
              </a:spcAft>
            </a:pPr>
            <a:r>
              <a:rPr lang="es-ES" sz="1600" b="1" dirty="0">
                <a:solidFill>
                  <a:schemeClr val="tx1"/>
                </a:solidFill>
              </a:rPr>
              <a:t>¿Qué programa financiero resulta más adecuado para su iniciativa industrial?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</a:p>
          <a:p>
            <a:pPr marL="0" lvl="1" algn="ctr" defTabSz="800100">
              <a:spcBef>
                <a:spcPct val="0"/>
              </a:spcBef>
              <a:spcAft>
                <a:spcPct val="15000"/>
              </a:spcAft>
            </a:pPr>
            <a:r>
              <a:rPr lang="es-ES" sz="1600" dirty="0">
                <a:solidFill>
                  <a:schemeClr val="tx1"/>
                </a:solidFill>
              </a:rPr>
              <a:t>A menudo, un proyecto empresarial puede abarcar distintos programas.</a:t>
            </a:r>
          </a:p>
        </p:txBody>
      </p:sp>
      <p:sp>
        <p:nvSpPr>
          <p:cNvPr id="29" name="Redondear rectángulo de esquina diagonal 28"/>
          <p:cNvSpPr/>
          <p:nvPr/>
        </p:nvSpPr>
        <p:spPr>
          <a:xfrm>
            <a:off x="7848462" y="3526376"/>
            <a:ext cx="4201334" cy="1489046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Es un </a:t>
            </a:r>
            <a:r>
              <a:rPr lang="es-ES" sz="1600" b="1" dirty="0">
                <a:solidFill>
                  <a:schemeClr val="tx1"/>
                </a:solidFill>
              </a:rPr>
              <a:t>SERVICIO DE ASESORAMIENTO PERSONALIZADO </a:t>
            </a:r>
            <a:r>
              <a:rPr lang="es-ES" sz="1600" dirty="0">
                <a:solidFill>
                  <a:schemeClr val="tx1"/>
                </a:solidFill>
              </a:rPr>
              <a:t>para que las empresas aumenten sus posibilidades de éxito en la petición de financiación pública.</a:t>
            </a:r>
          </a:p>
        </p:txBody>
      </p:sp>
      <p:sp>
        <p:nvSpPr>
          <p:cNvPr id="30" name="Redondear rectángulo de esquina diagonal 29"/>
          <p:cNvSpPr/>
          <p:nvPr/>
        </p:nvSpPr>
        <p:spPr>
          <a:xfrm>
            <a:off x="7848462" y="5015422"/>
            <a:ext cx="4201334" cy="778424"/>
          </a:xfrm>
          <a:prstGeom prst="round2Diag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600" dirty="0"/>
              <a:t>Estudia las iniciativas industriales determinando el </a:t>
            </a:r>
            <a:r>
              <a:rPr lang="es-ES" sz="1600" b="1" dirty="0"/>
              <a:t>mejor mix financiero </a:t>
            </a:r>
            <a:r>
              <a:rPr lang="es-ES" sz="1600" dirty="0"/>
              <a:t>para el proyecto.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27" y="3779908"/>
            <a:ext cx="2046545" cy="2013938"/>
          </a:xfrm>
          <a:prstGeom prst="rect">
            <a:avLst/>
          </a:prstGeom>
        </p:spPr>
      </p:pic>
      <p:sp>
        <p:nvSpPr>
          <p:cNvPr id="37" name="Rectangle 4"/>
          <p:cNvSpPr txBox="1">
            <a:spLocks noChangeArrowheads="1"/>
          </p:cNvSpPr>
          <p:nvPr/>
        </p:nvSpPr>
        <p:spPr>
          <a:xfrm>
            <a:off x="0" y="0"/>
            <a:ext cx="12192000" cy="1016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kern="0" dirty="0">
                <a:solidFill>
                  <a:prstClr val="white"/>
                </a:solidFill>
              </a:rPr>
              <a:t>1. ASESORAMIENTO: FINANCIA INDUSTRIA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377" y="1271532"/>
            <a:ext cx="3248107" cy="298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2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cion IBC_es">
  <a:themeElements>
    <a:clrScheme name="IBC">
      <a:dk1>
        <a:srgbClr val="191C1F"/>
      </a:dk1>
      <a:lt1>
        <a:sysClr val="window" lastClr="FFFFFF"/>
      </a:lt1>
      <a:dk2>
        <a:srgbClr val="9FAAAF"/>
      </a:dk2>
      <a:lt2>
        <a:srgbClr val="E6EAEA"/>
      </a:lt2>
      <a:accent1>
        <a:srgbClr val="004065"/>
      </a:accent1>
      <a:accent2>
        <a:srgbClr val="4891D4"/>
      </a:accent2>
      <a:accent3>
        <a:srgbClr val="A7CCEB"/>
      </a:accent3>
      <a:accent4>
        <a:srgbClr val="718188"/>
      </a:accent4>
      <a:accent5>
        <a:srgbClr val="9FAAAF"/>
      </a:accent5>
      <a:accent6>
        <a:srgbClr val="BFC9C9"/>
      </a:accent6>
      <a:hlink>
        <a:srgbClr val="008CDA"/>
      </a:hlink>
      <a:folHlink>
        <a:srgbClr val="008CDA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9525">
          <a:solidFill>
            <a:schemeClr val="tx2"/>
          </a:solidFill>
        </a:ln>
      </a:spPr>
      <a:bodyPr lIns="36000" rIns="36000" rtlCol="0" anchor="ctr"/>
      <a:lstStyle>
        <a:defPPr algn="ctr">
          <a:defRPr sz="11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3FB6DDEC83D66408F7DA872C2143A20" ma:contentTypeVersion="0" ma:contentTypeDescription="Crear nuevo documento." ma:contentTypeScope="" ma:versionID="74c68fa535d87c1c8ef5aad9f185bc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539F3F-67F0-4A99-8E1A-A10BE1421F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C1F9F58-712C-46F1-B751-CF1C39EA6F3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4B52C13-4430-4667-94BD-4E26C99B42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12610</TotalTime>
  <Words>1097</Words>
  <Application>Microsoft Office PowerPoint</Application>
  <PresentationFormat>Panorámica</PresentationFormat>
  <Paragraphs>119</Paragraphs>
  <Slides>11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75 Helvetica Bold</vt:lpstr>
      <vt:lpstr>Arial</vt:lpstr>
      <vt:lpstr>Calibri</vt:lpstr>
      <vt:lpstr>Cambria</vt:lpstr>
      <vt:lpstr>Times New Roman</vt:lpstr>
      <vt:lpstr>Wingdings</vt:lpstr>
      <vt:lpstr>1_Tema de Office</vt:lpstr>
      <vt:lpstr>1_Presentacion IBC_es</vt:lpstr>
      <vt:lpstr>4_Tema de Office</vt:lpstr>
      <vt:lpstr>5_Tema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Minetur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Buisan Garcia, Mario Fernando</dc:creator>
  <cp:lastModifiedBy>Alcazar Rodriguez, Elena</cp:lastModifiedBy>
  <cp:revision>535</cp:revision>
  <cp:lastPrinted>2019-02-18T16:05:40Z</cp:lastPrinted>
  <dcterms:created xsi:type="dcterms:W3CDTF">2016-11-24T15:59:31Z</dcterms:created>
  <dcterms:modified xsi:type="dcterms:W3CDTF">2020-11-12T16:11:49Z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0x010100A3FB6DDEC83D66408F7DA872C2143A20</vt:lpwstr>
  </property>
</Properties>
</file>